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6858000" cx="12192000"/>
  <p:notesSz cx="6858000" cy="9144000"/>
  <p:embeddedFontLst>
    <p:embeddedFont>
      <p:font typeface="Ubuntu"/>
      <p:regular r:id="rId13"/>
      <p:bold r:id="rId14"/>
      <p:italic r:id="rId15"/>
      <p:boldItalic r:id="rId16"/>
    </p:embeddedFont>
    <p:embeddedFont>
      <p:font typeface="Ubuntu Light"/>
      <p:regular r:id="rId17"/>
      <p:bold r:id="rId18"/>
      <p:italic r:id="rId19"/>
      <p:boldItalic r:id="rId20"/>
    </p:embeddedFont>
    <p:embeddedFont>
      <p:font typeface="Ubuntu Medium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4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5" roundtripDataSignature="AMtx7mgjrMX9Dl19GSLylOtZngGgFLWt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DEA8D14-804E-4DEA-90A7-F1F1D4476A3D}">
  <a:tblStyle styleId="{DDEA8D14-804E-4DEA-90A7-F1F1D4476A3D}" styleName="Table_0">
    <a:wholeTbl>
      <a:tcTxStyle b="off" i="off">
        <a:font>
          <a:latin typeface="Ubuntu"/>
          <a:ea typeface="Ubuntu"/>
          <a:cs typeface="Ubuntu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BF1"/>
          </a:solidFill>
        </a:fill>
      </a:tcStyle>
    </a:wholeTbl>
    <a:band1H>
      <a:tcTxStyle/>
      <a:tcStyle>
        <a:fill>
          <a:solidFill>
            <a:srgbClr val="CAD4E2"/>
          </a:solidFill>
        </a:fill>
      </a:tcStyle>
    </a:band1H>
    <a:band2H>
      <a:tcTxStyle/>
    </a:band2H>
    <a:band1V>
      <a:tcTxStyle/>
      <a:tcStyle>
        <a:fill>
          <a:solidFill>
            <a:srgbClr val="CAD4E2"/>
          </a:solidFill>
        </a:fill>
      </a:tcStyle>
    </a:band1V>
    <a:band2V>
      <a:tcTxStyle/>
    </a:band2V>
    <a:lastCol>
      <a:tcTxStyle b="on" i="off">
        <a:font>
          <a:latin typeface="Ubuntu"/>
          <a:ea typeface="Ubuntu"/>
          <a:cs typeface="Ubuntu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Ubuntu"/>
          <a:ea typeface="Ubuntu"/>
          <a:cs typeface="Ubuntu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Ubuntu"/>
          <a:ea typeface="Ubuntu"/>
          <a:cs typeface="Ubuntu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Ubuntu"/>
          <a:ea typeface="Ubuntu"/>
          <a:cs typeface="Ubuntu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41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Light-boldItalic.fntdata"/><Relationship Id="rId22" Type="http://schemas.openxmlformats.org/officeDocument/2006/relationships/font" Target="fonts/UbuntuMedium-bold.fntdata"/><Relationship Id="rId21" Type="http://schemas.openxmlformats.org/officeDocument/2006/relationships/font" Target="fonts/UbuntuMedium-regular.fntdata"/><Relationship Id="rId24" Type="http://schemas.openxmlformats.org/officeDocument/2006/relationships/font" Target="fonts/UbuntuMedium-boldItalic.fntdata"/><Relationship Id="rId23" Type="http://schemas.openxmlformats.org/officeDocument/2006/relationships/font" Target="fonts/Ubuntu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Ubuntu-regular.fntdata"/><Relationship Id="rId12" Type="http://schemas.openxmlformats.org/officeDocument/2006/relationships/slide" Target="slides/slide6.xml"/><Relationship Id="rId15" Type="http://schemas.openxmlformats.org/officeDocument/2006/relationships/font" Target="fonts/Ubuntu-italic.fntdata"/><Relationship Id="rId14" Type="http://schemas.openxmlformats.org/officeDocument/2006/relationships/font" Target="fonts/Ubuntu-bold.fntdata"/><Relationship Id="rId17" Type="http://schemas.openxmlformats.org/officeDocument/2006/relationships/font" Target="fonts/UbuntuLight-regular.fntdata"/><Relationship Id="rId16" Type="http://schemas.openxmlformats.org/officeDocument/2006/relationships/font" Target="fonts/Ubuntu-boldItalic.fntdata"/><Relationship Id="rId19" Type="http://schemas.openxmlformats.org/officeDocument/2006/relationships/font" Target="fonts/UbuntuLight-italic.fntdata"/><Relationship Id="rId18" Type="http://schemas.openxmlformats.org/officeDocument/2006/relationships/font" Target="fonts/Ubuntu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  <a:endParaRPr b="0" i="0" sz="9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hyperlink" Target="http://www.twitter.com/capgemini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://www.youtube.com/capgeminimedia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2.png"/><Relationship Id="rId4" Type="http://schemas.openxmlformats.org/officeDocument/2006/relationships/hyperlink" Target="http://www.facebook.com/capgemini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hyperlink" Target="http://www.linkedin.com/company/capgemini" TargetMode="External"/><Relationship Id="rId7" Type="http://schemas.openxmlformats.org/officeDocument/2006/relationships/image" Target="../media/image8.png"/><Relationship Id="rId8" Type="http://schemas.openxmlformats.org/officeDocument/2006/relationships/hyperlink" Target="http://www.slideshare.net/capgemini" TargetMode="External"/></Relationships>
</file>

<file path=ppt/slideLayouts/_rels/slideLayout21.xml.rels><?xml version="1.0" encoding="UTF-8" standalone="yes"?><Relationships xmlns="http://schemas.openxmlformats.org/package/2006/relationships"><Relationship Id="rId11" Type="http://schemas.openxmlformats.org/officeDocument/2006/relationships/hyperlink" Target="http://www.youtube.com/capgeminimedia" TargetMode="External"/><Relationship Id="rId10" Type="http://schemas.openxmlformats.org/officeDocument/2006/relationships/image" Target="../media/image4.png"/><Relationship Id="rId13" Type="http://schemas.openxmlformats.org/officeDocument/2006/relationships/image" Target="../media/image1.png"/><Relationship Id="rId1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://www.facebook.com/capgemini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://www.twitter.com/capgemini" TargetMode="External"/><Relationship Id="rId5" Type="http://schemas.openxmlformats.org/officeDocument/2006/relationships/hyperlink" Target="http://www.linkedin.com/company/capgemini" TargetMode="External"/><Relationship Id="rId6" Type="http://schemas.openxmlformats.org/officeDocument/2006/relationships/image" Target="../media/image8.png"/><Relationship Id="rId7" Type="http://schemas.openxmlformats.org/officeDocument/2006/relationships/hyperlink" Target="http://www.slideshare.net/capgemini" TargetMode="External"/><Relationship Id="rId8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hyperlink" Target="http://www.facebook.com/capgemini" TargetMode="External"/><Relationship Id="rId13" Type="http://schemas.openxmlformats.org/officeDocument/2006/relationships/image" Target="../media/image10.png"/><Relationship Id="rId1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linkedin.com/company/capgemini" TargetMode="External"/><Relationship Id="rId3" Type="http://schemas.openxmlformats.org/officeDocument/2006/relationships/image" Target="../media/image8.png"/><Relationship Id="rId4" Type="http://schemas.openxmlformats.org/officeDocument/2006/relationships/hyperlink" Target="http://www.slideshare.net/capgemini" TargetMode="External"/><Relationship Id="rId9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hyperlink" Target="http://www.twitter.com/capgemini" TargetMode="External"/><Relationship Id="rId7" Type="http://schemas.openxmlformats.org/officeDocument/2006/relationships/image" Target="../media/image4.png"/><Relationship Id="rId8" Type="http://schemas.openxmlformats.org/officeDocument/2006/relationships/hyperlink" Target="http://www.youtube.com/capgeminimedia" TargetMode="External"/></Relationships>
</file>

<file path=ppt/slideLayouts/_rels/slideLayout26.xml.rels><?xml version="1.0" encoding="UTF-8" standalone="yes"?><Relationships xmlns="http://schemas.openxmlformats.org/package/2006/relationships"><Relationship Id="rId11" Type="http://schemas.openxmlformats.org/officeDocument/2006/relationships/hyperlink" Target="http://www.facebook.com/capgemini" TargetMode="External"/><Relationship Id="rId10" Type="http://schemas.openxmlformats.org/officeDocument/2006/relationships/image" Target="../media/image5.png"/><Relationship Id="rId13" Type="http://schemas.openxmlformats.org/officeDocument/2006/relationships/image" Target="../media/image10.png"/><Relationship Id="rId1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://www.linkedin.com/company/capgemini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://www.youtube.com/capgeminimedia" TargetMode="External"/><Relationship Id="rId5" Type="http://schemas.openxmlformats.org/officeDocument/2006/relationships/hyperlink" Target="http://www.slideshare.net/capgemini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://www.twitter.com/capgemini" TargetMode="External"/><Relationship Id="rId8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showMasterSp="0">
  <p:cSld name="Title Slide 1">
    <p:bg>
      <p:bgPr>
        <a:solidFill>
          <a:schemeClr val="accent4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/>
          <p:nvPr/>
        </p:nvSpPr>
        <p:spPr>
          <a:xfrm>
            <a:off x="263352" y="908720"/>
            <a:ext cx="10199251" cy="6192688"/>
          </a:xfrm>
          <a:custGeom>
            <a:rect b="b" l="l" r="r" t="t"/>
            <a:pathLst>
              <a:path extrusionOk="0" h="4673434" w="7528033">
                <a:moveTo>
                  <a:pt x="36195" y="4673434"/>
                </a:moveTo>
                <a:lnTo>
                  <a:pt x="0" y="4661052"/>
                </a:lnTo>
                <a:cubicBezTo>
                  <a:pt x="953" y="4656289"/>
                  <a:pt x="145733" y="4224807"/>
                  <a:pt x="538163" y="3702837"/>
                </a:cubicBezTo>
                <a:cubicBezTo>
                  <a:pt x="768668" y="3396132"/>
                  <a:pt x="1038225" y="3118954"/>
                  <a:pt x="1340168" y="2878924"/>
                </a:cubicBezTo>
                <a:cubicBezTo>
                  <a:pt x="1717358" y="2577934"/>
                  <a:pt x="2145983" y="2334094"/>
                  <a:pt x="2613660" y="2154072"/>
                </a:cubicBezTo>
                <a:lnTo>
                  <a:pt x="2621280" y="2151214"/>
                </a:lnTo>
                <a:lnTo>
                  <a:pt x="2628900" y="2155024"/>
                </a:lnTo>
                <a:cubicBezTo>
                  <a:pt x="3289935" y="2497924"/>
                  <a:pt x="3941445" y="2718904"/>
                  <a:pt x="4513898" y="2794152"/>
                </a:cubicBezTo>
                <a:cubicBezTo>
                  <a:pt x="5095875" y="2871304"/>
                  <a:pt x="5554980" y="2790341"/>
                  <a:pt x="5841683" y="2562694"/>
                </a:cubicBezTo>
                <a:cubicBezTo>
                  <a:pt x="6168390" y="2302662"/>
                  <a:pt x="6257925" y="1849271"/>
                  <a:pt x="6102668" y="1252054"/>
                </a:cubicBezTo>
                <a:cubicBezTo>
                  <a:pt x="5969318" y="741514"/>
                  <a:pt x="6020753" y="376706"/>
                  <a:pt x="6256020" y="168109"/>
                </a:cubicBezTo>
                <a:cubicBezTo>
                  <a:pt x="6480810" y="-31916"/>
                  <a:pt x="7203281" y="27615"/>
                  <a:pt x="7391400" y="7136"/>
                </a:cubicBezTo>
                <a:cubicBezTo>
                  <a:pt x="7579519" y="-13343"/>
                  <a:pt x="7569677" y="13645"/>
                  <a:pt x="7384733" y="45236"/>
                </a:cubicBezTo>
                <a:cubicBezTo>
                  <a:pt x="7199789" y="76827"/>
                  <a:pt x="6550343" y="-41441"/>
                  <a:pt x="6281738" y="196684"/>
                </a:cubicBezTo>
                <a:cubicBezTo>
                  <a:pt x="6058853" y="394804"/>
                  <a:pt x="6011228" y="747229"/>
                  <a:pt x="6139815" y="1242529"/>
                </a:cubicBezTo>
                <a:cubicBezTo>
                  <a:pt x="6221730" y="1557806"/>
                  <a:pt x="6237923" y="1834031"/>
                  <a:pt x="6187440" y="2064537"/>
                </a:cubicBezTo>
                <a:cubicBezTo>
                  <a:pt x="6138863" y="2283612"/>
                  <a:pt x="6031230" y="2460777"/>
                  <a:pt x="5866448" y="2593174"/>
                </a:cubicBezTo>
                <a:cubicBezTo>
                  <a:pt x="5572125" y="2828441"/>
                  <a:pt x="5102543" y="2911309"/>
                  <a:pt x="4510088" y="2833204"/>
                </a:cubicBezTo>
                <a:cubicBezTo>
                  <a:pt x="3935730" y="2757004"/>
                  <a:pt x="3282315" y="2536024"/>
                  <a:pt x="2620328" y="2194077"/>
                </a:cubicBezTo>
                <a:cubicBezTo>
                  <a:pt x="1574483" y="2598889"/>
                  <a:pt x="927735" y="3251352"/>
                  <a:pt x="568643" y="3726649"/>
                </a:cubicBezTo>
                <a:cubicBezTo>
                  <a:pt x="180023" y="4242904"/>
                  <a:pt x="37148" y="4668672"/>
                  <a:pt x="36195" y="4673434"/>
                </a:cubicBezTo>
                <a:close/>
              </a:path>
            </a:pathLst>
          </a:custGeom>
          <a:gradFill>
            <a:gsLst>
              <a:gs pos="0">
                <a:srgbClr val="12ABDB">
                  <a:alpha val="0"/>
                </a:srgbClr>
              </a:gs>
              <a:gs pos="17000">
                <a:srgbClr val="12ABDB">
                  <a:alpha val="0"/>
                </a:srgbClr>
              </a:gs>
              <a:gs pos="32000">
                <a:srgbClr val="12ABDB">
                  <a:alpha val="16862"/>
                </a:srgbClr>
              </a:gs>
              <a:gs pos="49000">
                <a:srgbClr val="12ABDB"/>
              </a:gs>
              <a:gs pos="70000">
                <a:schemeClr val="accent2"/>
              </a:gs>
              <a:gs pos="99000">
                <a:srgbClr val="12ABDB">
                  <a:alpha val="0"/>
                </a:srgbClr>
              </a:gs>
              <a:gs pos="100000">
                <a:srgbClr val="12ABDB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Google Shape;20;p9"/>
          <p:cNvSpPr txBox="1"/>
          <p:nvPr>
            <p:ph type="ctrTitle"/>
          </p:nvPr>
        </p:nvSpPr>
        <p:spPr>
          <a:xfrm>
            <a:off x="404813" y="2339007"/>
            <a:ext cx="11386134" cy="20313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36000" spcFirstLastPara="1" rIns="3600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Ubuntu"/>
              <a:buNone/>
              <a:defRPr b="1"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" type="subTitle"/>
          </p:nvPr>
        </p:nvSpPr>
        <p:spPr>
          <a:xfrm>
            <a:off x="404813" y="4242574"/>
            <a:ext cx="11379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000" spcFirstLastPara="1" rIns="3600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Capgemini" id="22" name="Google Shape;2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55116" y="260648"/>
            <a:ext cx="3024000" cy="122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 and sub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04813" y="388188"/>
            <a:ext cx="10947772" cy="716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04813" y="1327150"/>
            <a:ext cx="11379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two columns">
  <p:cSld name="Content two 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404813" y="388188"/>
            <a:ext cx="10947772" cy="716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404812" y="1327151"/>
            <a:ext cx="5600701" cy="74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AD"/>
              </a:buClr>
              <a:buSzPts val="1800"/>
              <a:buNone/>
              <a:defRPr b="1" sz="1800">
                <a:solidFill>
                  <a:srgbClr val="0070AD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04812" y="2205318"/>
            <a:ext cx="5600701" cy="4257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3" type="body"/>
          </p:nvPr>
        </p:nvSpPr>
        <p:spPr>
          <a:xfrm>
            <a:off x="6196013" y="1327151"/>
            <a:ext cx="5588001" cy="74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AD"/>
              </a:buClr>
              <a:buSzPts val="1800"/>
              <a:buNone/>
              <a:defRPr b="1" sz="1800">
                <a:solidFill>
                  <a:srgbClr val="0070AD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4" type="body"/>
          </p:nvPr>
        </p:nvSpPr>
        <p:spPr>
          <a:xfrm>
            <a:off x="6196013" y="2205318"/>
            <a:ext cx="5594351" cy="42573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columns 1">
  <p:cSld name="Content 3 columns 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04813" y="388188"/>
            <a:ext cx="10947772" cy="716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404813" y="1327151"/>
            <a:ext cx="3456432" cy="837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0" sz="16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404813" y="2205319"/>
            <a:ext cx="3456432" cy="407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3" type="body"/>
          </p:nvPr>
        </p:nvSpPr>
        <p:spPr>
          <a:xfrm>
            <a:off x="4371047" y="1327150"/>
            <a:ext cx="3456432" cy="837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0" sz="16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4" type="body"/>
          </p:nvPr>
        </p:nvSpPr>
        <p:spPr>
          <a:xfrm>
            <a:off x="4371047" y="2205319"/>
            <a:ext cx="3456432" cy="407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5" type="body"/>
          </p:nvPr>
        </p:nvSpPr>
        <p:spPr>
          <a:xfrm>
            <a:off x="8330755" y="1327150"/>
            <a:ext cx="3456432" cy="837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0" sz="16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6" type="body"/>
          </p:nvPr>
        </p:nvSpPr>
        <p:spPr>
          <a:xfrm>
            <a:off x="8330755" y="2205319"/>
            <a:ext cx="3456432" cy="407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columns 2">
  <p:cSld name="Content 3 columns 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404813" y="388188"/>
            <a:ext cx="10947772" cy="716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1"/>
          <p:cNvSpPr/>
          <p:nvPr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0" sz="1600">
                <a:solidFill>
                  <a:schemeClr val="accen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–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2" type="body"/>
          </p:nvPr>
        </p:nvSpPr>
        <p:spPr>
          <a:xfrm>
            <a:off x="725015" y="4079991"/>
            <a:ext cx="2890194" cy="2201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1"/>
          <p:cNvSpPr/>
          <p:nvPr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" name="Google Shape;101;p21"/>
          <p:cNvSpPr txBox="1"/>
          <p:nvPr>
            <p:ph idx="3" type="body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336B7D"/>
              </a:buClr>
              <a:buSzPts val="1600"/>
              <a:buNone/>
              <a:defRPr b="0" sz="1600">
                <a:solidFill>
                  <a:srgbClr val="336B7D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–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4" type="body"/>
          </p:nvPr>
        </p:nvSpPr>
        <p:spPr>
          <a:xfrm>
            <a:off x="4650903" y="4079991"/>
            <a:ext cx="2890194" cy="2201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6B7D"/>
              </a:buClr>
              <a:buSzPts val="1400"/>
              <a:buChar char="▪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6B7D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6B7D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6B7D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21"/>
          <p:cNvSpPr/>
          <p:nvPr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" name="Google Shape;104;p21"/>
          <p:cNvSpPr txBox="1"/>
          <p:nvPr>
            <p:ph idx="5" type="body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BA2980"/>
              </a:buClr>
              <a:buSzPts val="1600"/>
              <a:buNone/>
              <a:defRPr b="0" sz="1600">
                <a:solidFill>
                  <a:srgbClr val="BA2980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–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6" type="body"/>
          </p:nvPr>
        </p:nvSpPr>
        <p:spPr>
          <a:xfrm>
            <a:off x="8576791" y="4079991"/>
            <a:ext cx="2890194" cy="2201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A2980"/>
              </a:buClr>
              <a:buSzPts val="1400"/>
              <a:buChar char="▪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A2980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A2980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A2980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dark grey">
  <p:cSld name="Title and Content dark grey">
    <p:bg>
      <p:bgPr>
        <a:solidFill>
          <a:schemeClr val="accent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404813" y="388188"/>
            <a:ext cx="10947772" cy="716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Ubuntu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404813" y="1447800"/>
            <a:ext cx="11406187" cy="4951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–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light Grey">
  <p:cSld name="Title and content light Grey">
    <p:bg>
      <p:bgPr>
        <a:solidFill>
          <a:schemeClr val="l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404813" y="388188"/>
            <a:ext cx="10947772" cy="716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" type="body"/>
          </p:nvPr>
        </p:nvSpPr>
        <p:spPr>
          <a:xfrm>
            <a:off x="404812" y="1447800"/>
            <a:ext cx="11406188" cy="4951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dark">
  <p:cSld name="Section Break dark">
    <p:bg>
      <p:bgPr>
        <a:solidFill>
          <a:schemeClr val="accent4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ctrTitle"/>
          </p:nvPr>
        </p:nvSpPr>
        <p:spPr>
          <a:xfrm>
            <a:off x="404813" y="2264961"/>
            <a:ext cx="11329987" cy="14773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Ubuntu Medium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1" type="subTitle"/>
          </p:nvPr>
        </p:nvSpPr>
        <p:spPr>
          <a:xfrm>
            <a:off x="404813" y="3772800"/>
            <a:ext cx="113299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24"/>
          <p:cNvSpPr txBox="1"/>
          <p:nvPr>
            <p:ph idx="2" type="body"/>
          </p:nvPr>
        </p:nvSpPr>
        <p:spPr>
          <a:xfrm>
            <a:off x="404813" y="1825079"/>
            <a:ext cx="46110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rple">
  <p:cSld name="Purple">
    <p:bg>
      <p:bgPr>
        <a:solidFill>
          <a:srgbClr val="2B0A3D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icture white Pik" showMasterSp="0">
  <p:cSld name="Full picture white Pik">
    <p:bg>
      <p:bgPr>
        <a:solidFill>
          <a:schemeClr val="lt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icture blue Pik">
  <p:cSld name="Full picture blue Pik">
    <p:bg>
      <p:bgPr>
        <a:solidFill>
          <a:schemeClr val="l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light Grey">
  <p:cSld name="1_Title and content light Grey">
    <p:bg>
      <p:bgPr>
        <a:solidFill>
          <a:schemeClr val="lt2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0"/>
          <p:cNvPicPr preferRelativeResize="0"/>
          <p:nvPr/>
        </p:nvPicPr>
        <p:blipFill rotWithShape="1">
          <a:blip r:embed="rId2">
            <a:alphaModFix/>
          </a:blip>
          <a:srcRect b="7134" l="0" r="0" t="713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  <p:sp>
        <p:nvSpPr>
          <p:cNvPr id="25" name="Google Shape;25;p10"/>
          <p:cNvSpPr/>
          <p:nvPr/>
        </p:nvSpPr>
        <p:spPr>
          <a:xfrm>
            <a:off x="11906" y="0"/>
            <a:ext cx="12192000" cy="6858000"/>
          </a:xfrm>
          <a:prstGeom prst="rect">
            <a:avLst/>
          </a:prstGeom>
          <a:solidFill>
            <a:srgbClr val="000000">
              <a:alpha val="5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" name="Google Shape;26;p10"/>
          <p:cNvSpPr txBox="1"/>
          <p:nvPr>
            <p:ph type="title"/>
          </p:nvPr>
        </p:nvSpPr>
        <p:spPr>
          <a:xfrm>
            <a:off x="404813" y="388188"/>
            <a:ext cx="10947772" cy="716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Ubuntu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/>
          <p:nvPr/>
        </p:nvSpPr>
        <p:spPr>
          <a:xfrm>
            <a:off x="404813" y="6517871"/>
            <a:ext cx="3410847" cy="219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Ubuntu"/>
              <a:buNone/>
            </a:pPr>
            <a:r>
              <a:rPr lang="en-US" sz="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Presentation Title  |  Author  |  Date</a:t>
            </a:r>
            <a:endParaRPr/>
          </a:p>
        </p:txBody>
      </p:sp>
      <p:sp>
        <p:nvSpPr>
          <p:cNvPr id="28" name="Google Shape;28;p10"/>
          <p:cNvSpPr/>
          <p:nvPr/>
        </p:nvSpPr>
        <p:spPr>
          <a:xfrm>
            <a:off x="7227070" y="6517871"/>
            <a:ext cx="4532162" cy="219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Ubuntu"/>
              <a:buNone/>
            </a:pPr>
            <a:r>
              <a:rPr lang="en-US" sz="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Company Confidential © Capgemini 2022. All rights reserved  |</a:t>
            </a:r>
            <a:endParaRPr/>
          </a:p>
        </p:txBody>
      </p:sp>
      <p:sp>
        <p:nvSpPr>
          <p:cNvPr id="29" name="Google Shape;29;p10"/>
          <p:cNvSpPr/>
          <p:nvPr/>
        </p:nvSpPr>
        <p:spPr>
          <a:xfrm>
            <a:off x="11744128" y="6517658"/>
            <a:ext cx="22926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  <a:endParaRPr sz="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0" name="Google Shape;30;p10"/>
          <p:cNvGrpSpPr/>
          <p:nvPr/>
        </p:nvGrpSpPr>
        <p:grpSpPr>
          <a:xfrm>
            <a:off x="11562163" y="205059"/>
            <a:ext cx="419436" cy="388988"/>
            <a:chOff x="11501102" y="171573"/>
            <a:chExt cx="419436" cy="388988"/>
          </a:xfrm>
        </p:grpSpPr>
        <p:sp>
          <p:nvSpPr>
            <p:cNvPr id="31" name="Google Shape;31;p10"/>
            <p:cNvSpPr/>
            <p:nvPr/>
          </p:nvSpPr>
          <p:spPr>
            <a:xfrm>
              <a:off x="11644642" y="334376"/>
              <a:ext cx="275896" cy="226185"/>
            </a:xfrm>
            <a:custGeom>
              <a:rect b="b" l="l" r="r" t="t"/>
              <a:pathLst>
                <a:path extrusionOk="0" h="154" w="188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2" name="Google Shape;32;p10"/>
            <p:cNvSpPr/>
            <p:nvPr/>
          </p:nvSpPr>
          <p:spPr>
            <a:xfrm>
              <a:off x="11501102" y="171573"/>
              <a:ext cx="419436" cy="356676"/>
            </a:xfrm>
            <a:custGeom>
              <a:rect b="b" l="l" r="r" t="t"/>
              <a:pathLst>
                <a:path extrusionOk="0" h="243" w="286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Slide 1" showMasterSp="0">
  <p:cSld name="Final Slide 1">
    <p:bg>
      <p:bgPr>
        <a:solidFill>
          <a:srgbClr val="272936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gemini" id="122" name="Google Shape;12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669" y="622130"/>
            <a:ext cx="3024000" cy="122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8"/>
          <p:cNvPicPr preferRelativeResize="0"/>
          <p:nvPr/>
        </p:nvPicPr>
        <p:blipFill rotWithShape="1">
          <a:blip r:embed="rId3">
            <a:alphaModFix/>
          </a:blip>
          <a:srcRect b="21576" l="6350" r="10370" t="23693"/>
          <a:stretch/>
        </p:blipFill>
        <p:spPr>
          <a:xfrm flipH="1" rot="-8991632">
            <a:off x="4403152" y="337083"/>
            <a:ext cx="8831279" cy="4103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book" id="124" name="Google Shape;124;p2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720" y="4968013"/>
            <a:ext cx="333195" cy="333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kedIn" id="125" name="Google Shape;125;p28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0097" y="4968013"/>
            <a:ext cx="333195" cy="333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Share" id="126" name="Google Shape;126;p28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3474" y="4968013"/>
            <a:ext cx="333195" cy="333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tter" id="127" name="Google Shape;127;p28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76851" y="4968013"/>
            <a:ext cx="333195" cy="333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ouTube" id="128" name="Google Shape;128;p28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60227" y="4968013"/>
            <a:ext cx="333195" cy="33319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8"/>
          <p:cNvSpPr/>
          <p:nvPr/>
        </p:nvSpPr>
        <p:spPr>
          <a:xfrm>
            <a:off x="426720" y="5810190"/>
            <a:ext cx="32930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This presentation contains information that may be privileged or confidential and is the property of the Capgemini Group.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Copyright © 2021 Capgemini. All rights reserved.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Slide 2" showMasterSp="0" type="blank">
  <p:cSld name="BLANK">
    <p:bg>
      <p:bgPr>
        <a:solidFill>
          <a:srgbClr val="272936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2214" y="1295400"/>
            <a:ext cx="9702386" cy="60432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book" id="132" name="Google Shape;132;p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720" y="5328053"/>
            <a:ext cx="333195" cy="333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kedIn" id="133" name="Google Shape;133;p29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0097" y="5328053"/>
            <a:ext cx="333195" cy="333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Share" id="134" name="Google Shape;134;p29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93474" y="5328053"/>
            <a:ext cx="333195" cy="333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tter" id="135" name="Google Shape;135;p29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6851" y="5328053"/>
            <a:ext cx="333195" cy="333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ouTube" id="136" name="Google Shape;136;p29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0227" y="5328053"/>
            <a:ext cx="333195" cy="33319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9"/>
          <p:cNvSpPr/>
          <p:nvPr/>
        </p:nvSpPr>
        <p:spPr>
          <a:xfrm>
            <a:off x="426720" y="5840235"/>
            <a:ext cx="3221008" cy="4001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This presentation contains information that may be privileged or confidential and is the property of the Capgemini Group.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Copyright © 2021 Capgemini. All rights reserved.</a:t>
            </a:r>
            <a:endParaRPr/>
          </a:p>
        </p:txBody>
      </p:sp>
      <p:pic>
        <p:nvPicPr>
          <p:cNvPr descr="Capgemini" id="138" name="Google Shape;138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765367" y="5376781"/>
            <a:ext cx="3024000" cy="122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0"/>
          <p:cNvPicPr preferRelativeResize="0"/>
          <p:nvPr/>
        </p:nvPicPr>
        <p:blipFill rotWithShape="1">
          <a:blip r:embed="rId2">
            <a:alphaModFix/>
          </a:blip>
          <a:srcRect b="22547" l="38026" r="26258" t="2239"/>
          <a:stretch/>
        </p:blipFill>
        <p:spPr>
          <a:xfrm>
            <a:off x="0" y="0"/>
            <a:ext cx="48822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0"/>
          <p:cNvSpPr txBox="1"/>
          <p:nvPr>
            <p:ph type="title"/>
          </p:nvPr>
        </p:nvSpPr>
        <p:spPr>
          <a:xfrm>
            <a:off x="191344" y="9144"/>
            <a:ext cx="3056632" cy="82756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Ubuntu Medium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0"/>
          <p:cNvSpPr/>
          <p:nvPr/>
        </p:nvSpPr>
        <p:spPr>
          <a:xfrm>
            <a:off x="5327637" y="711496"/>
            <a:ext cx="1204015" cy="1137595"/>
          </a:xfrm>
          <a:custGeom>
            <a:rect b="b" l="l" r="r" t="t"/>
            <a:pathLst>
              <a:path extrusionOk="0" h="3131423" w="3314252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811B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3" name="Google Shape;143;p30"/>
          <p:cNvSpPr txBox="1"/>
          <p:nvPr>
            <p:ph idx="1" type="body"/>
          </p:nvPr>
        </p:nvSpPr>
        <p:spPr>
          <a:xfrm>
            <a:off x="5498013" y="1040484"/>
            <a:ext cx="863263" cy="4827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0" sz="36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–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30"/>
          <p:cNvSpPr txBox="1"/>
          <p:nvPr>
            <p:ph idx="2" type="body"/>
          </p:nvPr>
        </p:nvSpPr>
        <p:spPr>
          <a:xfrm>
            <a:off x="6787432" y="518014"/>
            <a:ext cx="4020458" cy="412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AD"/>
              </a:buClr>
              <a:buSzPts val="1600"/>
              <a:buNone/>
              <a:defRPr b="0" sz="1600">
                <a:solidFill>
                  <a:srgbClr val="0070AD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–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30"/>
          <p:cNvSpPr txBox="1"/>
          <p:nvPr>
            <p:ph idx="3" type="body"/>
          </p:nvPr>
        </p:nvSpPr>
        <p:spPr>
          <a:xfrm>
            <a:off x="6787433" y="936969"/>
            <a:ext cx="4020458" cy="1177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30"/>
          <p:cNvSpPr/>
          <p:nvPr/>
        </p:nvSpPr>
        <p:spPr>
          <a:xfrm>
            <a:off x="5327637" y="2656077"/>
            <a:ext cx="1204015" cy="1137595"/>
          </a:xfrm>
          <a:custGeom>
            <a:rect b="b" l="l" r="r" t="t"/>
            <a:pathLst>
              <a:path extrusionOk="0" h="3131423" w="3314252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590A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7" name="Google Shape;147;p30"/>
          <p:cNvSpPr txBox="1"/>
          <p:nvPr>
            <p:ph idx="4" type="body"/>
          </p:nvPr>
        </p:nvSpPr>
        <p:spPr>
          <a:xfrm>
            <a:off x="5498013" y="2996221"/>
            <a:ext cx="863263" cy="4827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0" sz="36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–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30"/>
          <p:cNvSpPr txBox="1"/>
          <p:nvPr>
            <p:ph idx="5" type="body"/>
          </p:nvPr>
        </p:nvSpPr>
        <p:spPr>
          <a:xfrm>
            <a:off x="6787432" y="2563381"/>
            <a:ext cx="4020458" cy="412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AD"/>
              </a:buClr>
              <a:buSzPts val="1600"/>
              <a:buNone/>
              <a:defRPr b="0" sz="1600">
                <a:solidFill>
                  <a:srgbClr val="0070AD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–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30"/>
          <p:cNvSpPr txBox="1"/>
          <p:nvPr>
            <p:ph idx="6" type="body"/>
          </p:nvPr>
        </p:nvSpPr>
        <p:spPr>
          <a:xfrm>
            <a:off x="6787433" y="2982336"/>
            <a:ext cx="4020458" cy="1177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0"/>
          <p:cNvSpPr/>
          <p:nvPr/>
        </p:nvSpPr>
        <p:spPr>
          <a:xfrm>
            <a:off x="5327637" y="4780395"/>
            <a:ext cx="1204015" cy="1137595"/>
          </a:xfrm>
          <a:custGeom>
            <a:rect b="b" l="l" r="r" t="t"/>
            <a:pathLst>
              <a:path extrusionOk="0" h="3131423" w="3314252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A600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1" name="Google Shape;151;p30"/>
          <p:cNvSpPr txBox="1"/>
          <p:nvPr>
            <p:ph idx="7" type="body"/>
          </p:nvPr>
        </p:nvSpPr>
        <p:spPr>
          <a:xfrm>
            <a:off x="5498013" y="5107841"/>
            <a:ext cx="863263" cy="4827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0" sz="36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–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30"/>
          <p:cNvSpPr txBox="1"/>
          <p:nvPr>
            <p:ph idx="8" type="body"/>
          </p:nvPr>
        </p:nvSpPr>
        <p:spPr>
          <a:xfrm>
            <a:off x="6787432" y="4647262"/>
            <a:ext cx="4020458" cy="412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AD"/>
              </a:buClr>
              <a:buSzPts val="1600"/>
              <a:buNone/>
              <a:defRPr b="0" sz="1600">
                <a:solidFill>
                  <a:srgbClr val="0070AD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–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30"/>
          <p:cNvSpPr txBox="1"/>
          <p:nvPr>
            <p:ph idx="9" type="body"/>
          </p:nvPr>
        </p:nvSpPr>
        <p:spPr>
          <a:xfrm>
            <a:off x="6787433" y="5066217"/>
            <a:ext cx="4020458" cy="1177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2" showMasterSp="0">
  <p:cSld name="1_Title Slide 2">
    <p:bg>
      <p:bgPr>
        <a:solidFill>
          <a:schemeClr val="accent4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/>
          <p:nvPr>
            <p:ph idx="2" type="pic"/>
          </p:nvPr>
        </p:nvSpPr>
        <p:spPr>
          <a:xfrm>
            <a:off x="5303838" y="0"/>
            <a:ext cx="6888162" cy="6858000"/>
          </a:xfrm>
          <a:prstGeom prst="rect">
            <a:avLst/>
          </a:prstGeom>
          <a:solidFill>
            <a:srgbClr val="D4D4D4"/>
          </a:solidFill>
          <a:ln>
            <a:noFill/>
          </a:ln>
        </p:spPr>
      </p:sp>
      <p:sp>
        <p:nvSpPr>
          <p:cNvPr id="156" name="Google Shape;156;p31"/>
          <p:cNvSpPr txBox="1"/>
          <p:nvPr>
            <p:ph idx="1" type="subTitle"/>
          </p:nvPr>
        </p:nvSpPr>
        <p:spPr>
          <a:xfrm>
            <a:off x="404813" y="5229200"/>
            <a:ext cx="66992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000" spcFirstLastPara="1" rIns="3600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7" name="Google Shape;157;p31"/>
          <p:cNvSpPr txBox="1"/>
          <p:nvPr>
            <p:ph type="ctrTitle"/>
          </p:nvPr>
        </p:nvSpPr>
        <p:spPr>
          <a:xfrm>
            <a:off x="404813" y="2933246"/>
            <a:ext cx="6699299" cy="22436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36000" spcFirstLastPara="1" rIns="3600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Ubuntu"/>
              <a:buNone/>
              <a:defRPr b="1" sz="5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8" name="Google Shape;15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1384" y="642523"/>
            <a:ext cx="4200525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C – Wide">
  <p:cSld name="1_Section C – Wid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2"/>
          <p:cNvPicPr preferRelativeResize="0"/>
          <p:nvPr/>
        </p:nvPicPr>
        <p:blipFill rotWithShape="1">
          <a:blip r:embed="rId2">
            <a:alphaModFix/>
          </a:blip>
          <a:srcRect b="6948" l="36079" r="40419" t="6949"/>
          <a:stretch/>
        </p:blipFill>
        <p:spPr>
          <a:xfrm>
            <a:off x="0" y="0"/>
            <a:ext cx="27836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2"/>
          <p:cNvSpPr/>
          <p:nvPr/>
        </p:nvSpPr>
        <p:spPr>
          <a:xfrm>
            <a:off x="2679031" y="-1"/>
            <a:ext cx="9512969" cy="6858001"/>
          </a:xfrm>
          <a:prstGeom prst="rect">
            <a:avLst/>
          </a:prstGeom>
          <a:solidFill>
            <a:srgbClr val="0F43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2" name="Google Shape;162;p32"/>
          <p:cNvSpPr txBox="1"/>
          <p:nvPr>
            <p:ph type="ctrTitle"/>
          </p:nvPr>
        </p:nvSpPr>
        <p:spPr>
          <a:xfrm>
            <a:off x="3359696" y="2095351"/>
            <a:ext cx="5781098" cy="3975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687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2"/>
          <p:cNvSpPr txBox="1"/>
          <p:nvPr>
            <p:ph idx="1" type="body"/>
          </p:nvPr>
        </p:nvSpPr>
        <p:spPr>
          <a:xfrm>
            <a:off x="3359696" y="3713163"/>
            <a:ext cx="5781098" cy="280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32"/>
          <p:cNvSpPr txBox="1"/>
          <p:nvPr>
            <p:ph idx="2" type="body"/>
          </p:nvPr>
        </p:nvSpPr>
        <p:spPr>
          <a:xfrm>
            <a:off x="3359696" y="3144837"/>
            <a:ext cx="5781098" cy="476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E6E3"/>
              </a:buClr>
              <a:buSzPts val="2400"/>
              <a:buNone/>
              <a:defRPr sz="2400" cap="none">
                <a:solidFill>
                  <a:srgbClr val="00E6E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65" name="Google Shape;165;p32"/>
          <p:cNvGrpSpPr/>
          <p:nvPr/>
        </p:nvGrpSpPr>
        <p:grpSpPr>
          <a:xfrm>
            <a:off x="11559747" y="210928"/>
            <a:ext cx="413177" cy="382296"/>
            <a:chOff x="5481638" y="2859088"/>
            <a:chExt cx="1231900" cy="1139825"/>
          </a:xfrm>
        </p:grpSpPr>
        <p:sp>
          <p:nvSpPr>
            <p:cNvPr id="166" name="Google Shape;166;p32"/>
            <p:cNvSpPr/>
            <p:nvPr/>
          </p:nvSpPr>
          <p:spPr>
            <a:xfrm>
              <a:off x="5481638" y="2859088"/>
              <a:ext cx="1203325" cy="1041400"/>
            </a:xfrm>
            <a:custGeom>
              <a:rect b="b" l="l" r="r" t="t"/>
              <a:pathLst>
                <a:path extrusionOk="0" h="243" w="281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5910263" y="3343275"/>
              <a:ext cx="803275" cy="655638"/>
            </a:xfrm>
            <a:custGeom>
              <a:rect b="b" l="l" r="r" t="t"/>
              <a:pathLst>
                <a:path extrusionOk="0" h="153" w="188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inal Slide 1" showMasterSp="0">
  <p:cSld name="1_Final Slide 1">
    <p:bg>
      <p:bgPr>
        <a:solidFill>
          <a:srgbClr val="272936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My Work\Template\Icons\Social Media\LinkedIN.png" id="169" name="Google Shape;169;p3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097" y="4968013"/>
            <a:ext cx="333195" cy="333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My Work\Template\Icons\Social Media\SlideShare.png" id="170" name="Google Shape;170;p3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3474" y="4968013"/>
            <a:ext cx="333195" cy="333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My Work\Template\Icons\Social Media\Twitter.png" id="171" name="Google Shape;171;p33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6851" y="4968013"/>
            <a:ext cx="333195" cy="333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My Work\Template\Icons\Social Media\YouTube.png" id="172" name="Google Shape;172;p33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60227" y="4968013"/>
            <a:ext cx="333195" cy="333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My Work\Template\Icons\Social Media\Facebook.png" id="173" name="Google Shape;173;p33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6720" y="4968013"/>
            <a:ext cx="333195" cy="33319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/>
          <p:nvPr/>
        </p:nvSpPr>
        <p:spPr>
          <a:xfrm>
            <a:off x="426720" y="5810190"/>
            <a:ext cx="32930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This presentation contains information that may be privileged or confidential and is the property of the Capgemini Group.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Copyright © 2021 Capgemini. All rights reserved.</a:t>
            </a:r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 rotWithShape="1">
          <a:blip r:embed="rId12">
            <a:alphaModFix/>
          </a:blip>
          <a:srcRect b="23097" l="6804" r="11456" t="21979"/>
          <a:stretch/>
        </p:blipFill>
        <p:spPr>
          <a:xfrm flipH="1" rot="-8991632">
            <a:off x="4394821" y="417955"/>
            <a:ext cx="8667942" cy="411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1384" y="642523"/>
            <a:ext cx="4200525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Final Slide 2" showMasterSp="0">
  <p:cSld name="3_Final Slide 2">
    <p:bg>
      <p:bgPr>
        <a:solidFill>
          <a:srgbClr val="272936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2214" y="1295400"/>
            <a:ext cx="9702386" cy="604328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4"/>
          <p:cNvSpPr/>
          <p:nvPr/>
        </p:nvSpPr>
        <p:spPr>
          <a:xfrm>
            <a:off x="426720" y="5840235"/>
            <a:ext cx="3221008" cy="4001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This presentation contains information that may be privileged or confidential and is the property of the Capgemini Group.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Copyright © 2021 Capgemini. All rights reserved.</a:t>
            </a:r>
            <a:endParaRPr/>
          </a:p>
        </p:txBody>
      </p:sp>
      <p:pic>
        <p:nvPicPr>
          <p:cNvPr descr="D:\My Work\Template\Icons\Social Media\LinkedIN.png" id="180" name="Google Shape;180;p3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097" y="5328053"/>
            <a:ext cx="333195" cy="333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My Work\Template\Icons\Social Media\SlideShare.png" id="181" name="Google Shape;181;p3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3474" y="5328053"/>
            <a:ext cx="333195" cy="333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My Work\Template\Icons\Social Media\Twitter.png" id="182" name="Google Shape;182;p3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76851" y="5328053"/>
            <a:ext cx="333195" cy="333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My Work\Template\Icons\Social Media\YouTube.png" id="183" name="Google Shape;183;p3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60227" y="5328053"/>
            <a:ext cx="333195" cy="333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My Work\Template\Icons\Social Media\Facebook.png" id="184" name="Google Shape;184;p3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6720" y="5328053"/>
            <a:ext cx="333195" cy="33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368083" y="5376781"/>
            <a:ext cx="4200525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404813" y="388188"/>
            <a:ext cx="10947772" cy="716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404812" y="1447201"/>
            <a:ext cx="11379201" cy="502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content ">
  <p:cSld name="Title, subtitle and content 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404813" y="388188"/>
            <a:ext cx="10947772" cy="716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404813" y="1327150"/>
            <a:ext cx="11379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404812" y="1899138"/>
            <a:ext cx="11379201" cy="4570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Only 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04813" y="388188"/>
            <a:ext cx="10947772" cy="716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showMasterSp="0">
  <p:cSld name="Title Slide 2">
    <p:bg>
      <p:bgPr>
        <a:solidFill>
          <a:schemeClr val="accent4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/>
          <p:nvPr>
            <p:ph idx="2" type="pic"/>
          </p:nvPr>
        </p:nvSpPr>
        <p:spPr>
          <a:xfrm>
            <a:off x="5303838" y="0"/>
            <a:ext cx="6888162" cy="6858000"/>
          </a:xfrm>
          <a:prstGeom prst="rect">
            <a:avLst/>
          </a:prstGeom>
          <a:solidFill>
            <a:srgbClr val="D4D4D4"/>
          </a:solidFill>
          <a:ln>
            <a:noFill/>
          </a:ln>
        </p:spPr>
      </p:sp>
      <p:sp>
        <p:nvSpPr>
          <p:cNvPr id="44" name="Google Shape;44;p14"/>
          <p:cNvSpPr txBox="1"/>
          <p:nvPr>
            <p:ph type="ctrTitle"/>
          </p:nvPr>
        </p:nvSpPr>
        <p:spPr>
          <a:xfrm>
            <a:off x="404813" y="2293129"/>
            <a:ext cx="11386134" cy="22159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36000" spcFirstLastPara="1" rIns="3600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Ubuntu"/>
              <a:buNone/>
              <a:defRPr b="1" sz="8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1" type="subTitle"/>
          </p:nvPr>
        </p:nvSpPr>
        <p:spPr>
          <a:xfrm>
            <a:off x="404813" y="4561383"/>
            <a:ext cx="113861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000" spcFirstLastPara="1" rIns="3600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Capgemini" id="46" name="Google Shape;4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408" y="260648"/>
            <a:ext cx="3024000" cy="122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 Full Picture" showMasterSp="0">
  <p:cSld name="Title Slide 3 Full Picture">
    <p:bg>
      <p:bgPr>
        <a:solidFill>
          <a:schemeClr val="accent4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9" name="Google Shape;49;p15"/>
          <p:cNvSpPr txBox="1"/>
          <p:nvPr>
            <p:ph type="ctrTitle"/>
          </p:nvPr>
        </p:nvSpPr>
        <p:spPr>
          <a:xfrm>
            <a:off x="404813" y="3678123"/>
            <a:ext cx="11386134" cy="8309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36000" spcFirstLastPara="1" rIns="3600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Ubuntu"/>
              <a:buNone/>
              <a:defRPr b="1" sz="6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" type="subTitle"/>
          </p:nvPr>
        </p:nvSpPr>
        <p:spPr>
          <a:xfrm>
            <a:off x="404813" y="4561383"/>
            <a:ext cx="113861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000" spcFirstLastPara="1" rIns="3600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Capgemini" id="51" name="Google Shape;5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14016" y="246471"/>
            <a:ext cx="3078000" cy="124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Agenda 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/>
          <p:nvPr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" name="Google Shape;54;p16"/>
          <p:cNvSpPr txBox="1"/>
          <p:nvPr>
            <p:ph type="title"/>
          </p:nvPr>
        </p:nvSpPr>
        <p:spPr>
          <a:xfrm>
            <a:off x="404813" y="388188"/>
            <a:ext cx="4323035" cy="23927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Ubuntu Medium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/>
          <p:nvPr/>
        </p:nvSpPr>
        <p:spPr>
          <a:xfrm>
            <a:off x="5327637" y="711496"/>
            <a:ext cx="1204015" cy="1137595"/>
          </a:xfrm>
          <a:custGeom>
            <a:rect b="b" l="l" r="r" t="t"/>
            <a:pathLst>
              <a:path extrusionOk="0" h="3131423" w="3314252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811B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5498013" y="1040484"/>
            <a:ext cx="863263" cy="4827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0" sz="36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–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6787432" y="518014"/>
            <a:ext cx="4020458" cy="412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AD"/>
              </a:buClr>
              <a:buSzPts val="1600"/>
              <a:buNone/>
              <a:defRPr b="0" sz="1600">
                <a:solidFill>
                  <a:srgbClr val="0070AD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–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3" type="body"/>
          </p:nvPr>
        </p:nvSpPr>
        <p:spPr>
          <a:xfrm>
            <a:off x="6787433" y="936969"/>
            <a:ext cx="4020458" cy="1177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6"/>
          <p:cNvSpPr/>
          <p:nvPr/>
        </p:nvSpPr>
        <p:spPr>
          <a:xfrm>
            <a:off x="5327637" y="2656077"/>
            <a:ext cx="1204015" cy="1137595"/>
          </a:xfrm>
          <a:custGeom>
            <a:rect b="b" l="l" r="r" t="t"/>
            <a:pathLst>
              <a:path extrusionOk="0" h="3131423" w="3314252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590A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0" name="Google Shape;60;p16"/>
          <p:cNvSpPr txBox="1"/>
          <p:nvPr>
            <p:ph idx="4" type="body"/>
          </p:nvPr>
        </p:nvSpPr>
        <p:spPr>
          <a:xfrm>
            <a:off x="5498013" y="2996221"/>
            <a:ext cx="863263" cy="4827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0" sz="36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–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5" type="body"/>
          </p:nvPr>
        </p:nvSpPr>
        <p:spPr>
          <a:xfrm>
            <a:off x="6787432" y="2563381"/>
            <a:ext cx="4020458" cy="412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AD"/>
              </a:buClr>
              <a:buSzPts val="1600"/>
              <a:buNone/>
              <a:defRPr b="0" sz="1600">
                <a:solidFill>
                  <a:srgbClr val="0070AD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–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6" type="body"/>
          </p:nvPr>
        </p:nvSpPr>
        <p:spPr>
          <a:xfrm>
            <a:off x="6787433" y="2982336"/>
            <a:ext cx="4020458" cy="1177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6"/>
          <p:cNvSpPr/>
          <p:nvPr/>
        </p:nvSpPr>
        <p:spPr>
          <a:xfrm>
            <a:off x="5327637" y="4780395"/>
            <a:ext cx="1204015" cy="1137595"/>
          </a:xfrm>
          <a:custGeom>
            <a:rect b="b" l="l" r="r" t="t"/>
            <a:pathLst>
              <a:path extrusionOk="0" h="3131423" w="3314252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A600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4" name="Google Shape;64;p16"/>
          <p:cNvSpPr txBox="1"/>
          <p:nvPr>
            <p:ph idx="7" type="body"/>
          </p:nvPr>
        </p:nvSpPr>
        <p:spPr>
          <a:xfrm>
            <a:off x="5498013" y="5107841"/>
            <a:ext cx="863263" cy="4827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0" sz="36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–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8" type="body"/>
          </p:nvPr>
        </p:nvSpPr>
        <p:spPr>
          <a:xfrm>
            <a:off x="6787432" y="4647262"/>
            <a:ext cx="4020458" cy="412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AD"/>
              </a:buClr>
              <a:buSzPts val="1600"/>
              <a:buNone/>
              <a:defRPr b="0" sz="1600">
                <a:solidFill>
                  <a:srgbClr val="0070AD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–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9" type="body"/>
          </p:nvPr>
        </p:nvSpPr>
        <p:spPr>
          <a:xfrm>
            <a:off x="6787433" y="5066217"/>
            <a:ext cx="4020458" cy="1177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>
  <p:cSld name="Agenda 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227349" y="0"/>
            <a:ext cx="11125236" cy="110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/>
          <p:nvPr>
            <p:ph idx="2" type="pic"/>
          </p:nvPr>
        </p:nvSpPr>
        <p:spPr>
          <a:xfrm>
            <a:off x="0" y="1192909"/>
            <a:ext cx="5591944" cy="5260428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6600059" y="1192909"/>
            <a:ext cx="5007742" cy="555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3" type="body"/>
          </p:nvPr>
        </p:nvSpPr>
        <p:spPr>
          <a:xfrm>
            <a:off x="6600059" y="1865049"/>
            <a:ext cx="5007742" cy="555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4" type="body"/>
          </p:nvPr>
        </p:nvSpPr>
        <p:spPr>
          <a:xfrm>
            <a:off x="6600059" y="2537189"/>
            <a:ext cx="5007742" cy="555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5" type="body"/>
          </p:nvPr>
        </p:nvSpPr>
        <p:spPr>
          <a:xfrm>
            <a:off x="6600059" y="3209329"/>
            <a:ext cx="5007742" cy="555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6" type="body"/>
          </p:nvPr>
        </p:nvSpPr>
        <p:spPr>
          <a:xfrm>
            <a:off x="6600059" y="3881469"/>
            <a:ext cx="5007742" cy="555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7" type="body"/>
          </p:nvPr>
        </p:nvSpPr>
        <p:spPr>
          <a:xfrm>
            <a:off x="6600059" y="4553609"/>
            <a:ext cx="5007742" cy="555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8" type="body"/>
          </p:nvPr>
        </p:nvSpPr>
        <p:spPr>
          <a:xfrm>
            <a:off x="6600059" y="5225749"/>
            <a:ext cx="5007742" cy="555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9" type="body"/>
          </p:nvPr>
        </p:nvSpPr>
        <p:spPr>
          <a:xfrm>
            <a:off x="6600059" y="5897889"/>
            <a:ext cx="5007742" cy="555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04813" y="388188"/>
            <a:ext cx="10947772" cy="716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Ubuntu Medium"/>
              <a:buNone/>
              <a:defRPr b="0" i="0" sz="2600" u="none" cap="none" strike="noStrike">
                <a:solidFill>
                  <a:schemeClr val="accent4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404813" y="1327150"/>
            <a:ext cx="1137688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–"/>
              <a:defRPr b="0" i="0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grpSp>
        <p:nvGrpSpPr>
          <p:cNvPr id="12" name="Google Shape;12;p8"/>
          <p:cNvGrpSpPr/>
          <p:nvPr/>
        </p:nvGrpSpPr>
        <p:grpSpPr>
          <a:xfrm>
            <a:off x="11562163" y="205059"/>
            <a:ext cx="419436" cy="388988"/>
            <a:chOff x="11501102" y="171573"/>
            <a:chExt cx="419436" cy="388988"/>
          </a:xfrm>
        </p:grpSpPr>
        <p:sp>
          <p:nvSpPr>
            <p:cNvPr id="13" name="Google Shape;13;p8"/>
            <p:cNvSpPr/>
            <p:nvPr/>
          </p:nvSpPr>
          <p:spPr>
            <a:xfrm>
              <a:off x="11644642" y="334376"/>
              <a:ext cx="275896" cy="226185"/>
            </a:xfrm>
            <a:custGeom>
              <a:rect b="b" l="l" r="r" t="t"/>
              <a:pathLst>
                <a:path extrusionOk="0" h="154" w="188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" name="Google Shape;14;p8"/>
            <p:cNvSpPr/>
            <p:nvPr/>
          </p:nvSpPr>
          <p:spPr>
            <a:xfrm>
              <a:off x="11501102" y="171573"/>
              <a:ext cx="419436" cy="356676"/>
            </a:xfrm>
            <a:custGeom>
              <a:rect b="b" l="l" r="r" t="t"/>
              <a:pathLst>
                <a:path extrusionOk="0" h="243" w="286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5" name="Google Shape;15;p8"/>
          <p:cNvSpPr/>
          <p:nvPr/>
        </p:nvSpPr>
        <p:spPr>
          <a:xfrm>
            <a:off x="404813" y="6517871"/>
            <a:ext cx="3410847" cy="219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700"/>
              <a:buFont typeface="Ubuntu"/>
              <a:buNone/>
            </a:pPr>
            <a:r>
              <a:rPr lang="en-US" sz="70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Presentation Title  |  Author  |  Date</a:t>
            </a:r>
            <a:endParaRPr/>
          </a:p>
        </p:txBody>
      </p:sp>
      <p:sp>
        <p:nvSpPr>
          <p:cNvPr id="16" name="Google Shape;16;p8"/>
          <p:cNvSpPr/>
          <p:nvPr/>
        </p:nvSpPr>
        <p:spPr>
          <a:xfrm>
            <a:off x="7227070" y="6517871"/>
            <a:ext cx="4532162" cy="219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700"/>
              <a:buFont typeface="Ubuntu"/>
              <a:buNone/>
            </a:pPr>
            <a:r>
              <a:rPr lang="en-US" sz="70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Company Confidential © Capgemini 2021. All rights reserved  |</a:t>
            </a:r>
            <a:endParaRPr/>
          </a:p>
        </p:txBody>
      </p:sp>
      <p:sp>
        <p:nvSpPr>
          <p:cNvPr id="17" name="Google Shape;17;p8"/>
          <p:cNvSpPr/>
          <p:nvPr/>
        </p:nvSpPr>
        <p:spPr>
          <a:xfrm>
            <a:off x="11744128" y="6517658"/>
            <a:ext cx="22926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  <a:endParaRPr sz="800">
              <a:solidFill>
                <a:srgbClr val="A6A6A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709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4071">
          <p15:clr>
            <a:srgbClr val="F26B43"/>
          </p15:clr>
        </p15:guide>
        <p15:guide id="4" pos="255">
          <p15:clr>
            <a:srgbClr val="F26B43"/>
          </p15:clr>
        </p15:guide>
        <p15:guide id="5" orient="horz" pos="836">
          <p15:clr>
            <a:srgbClr val="F26B43"/>
          </p15:clr>
        </p15:guide>
        <p15:guide id="6" orient="horz" pos="245">
          <p15:clr>
            <a:srgbClr val="F26B43"/>
          </p15:clr>
        </p15:guide>
        <p15:guide id="7" pos="3840">
          <p15:clr>
            <a:srgbClr val="F26B43"/>
          </p15:clr>
        </p15:guide>
        <p15:guide id="8" pos="3899">
          <p15:clr>
            <a:srgbClr val="F26B43"/>
          </p15:clr>
        </p15:guide>
        <p15:guide id="9" pos="378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Relationship Id="rId11" Type="http://schemas.openxmlformats.org/officeDocument/2006/relationships/image" Target="../media/image20.png"/><Relationship Id="rId10" Type="http://schemas.openxmlformats.org/officeDocument/2006/relationships/image" Target="../media/image21.png"/><Relationship Id="rId13" Type="http://schemas.openxmlformats.org/officeDocument/2006/relationships/image" Target="../media/image19.png"/><Relationship Id="rId12" Type="http://schemas.openxmlformats.org/officeDocument/2006/relationships/image" Target="../media/image22.jpg"/><Relationship Id="rId15" Type="http://schemas.openxmlformats.org/officeDocument/2006/relationships/image" Target="../media/image23.png"/><Relationship Id="rId14" Type="http://schemas.openxmlformats.org/officeDocument/2006/relationships/image" Target="../media/image18.png"/><Relationship Id="rId17" Type="http://schemas.openxmlformats.org/officeDocument/2006/relationships/image" Target="../media/image26.png"/><Relationship Id="rId16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"/>
          <p:cNvSpPr txBox="1"/>
          <p:nvPr>
            <p:ph type="title"/>
          </p:nvPr>
        </p:nvSpPr>
        <p:spPr>
          <a:xfrm>
            <a:off x="390718" y="220235"/>
            <a:ext cx="10947772" cy="716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Ubuntu Medium"/>
              <a:buNone/>
            </a:pPr>
            <a:r>
              <a:rPr lang="en-US"/>
              <a:t>CONDITION BASED MONITORING  USING METAVERSE &amp; DIGITAL TWIN </a:t>
            </a:r>
            <a:endParaRPr/>
          </a:p>
        </p:txBody>
      </p:sp>
      <p:sp>
        <p:nvSpPr>
          <p:cNvPr id="191" name="Google Shape;191;p2"/>
          <p:cNvSpPr/>
          <p:nvPr/>
        </p:nvSpPr>
        <p:spPr>
          <a:xfrm>
            <a:off x="191344" y="908720"/>
            <a:ext cx="11809312" cy="5688632"/>
          </a:xfrm>
          <a:prstGeom prst="roundRect">
            <a:avLst>
              <a:gd fmla="val 1671" name="adj"/>
            </a:avLst>
          </a:prstGeom>
          <a:solidFill>
            <a:srgbClr val="2B0A3D">
              <a:alpha val="8039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2" name="Google Shape;192;p2"/>
          <p:cNvSpPr/>
          <p:nvPr/>
        </p:nvSpPr>
        <p:spPr>
          <a:xfrm>
            <a:off x="191344" y="908720"/>
            <a:ext cx="2814406" cy="443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3" name="Google Shape;193;p2"/>
          <p:cNvSpPr txBox="1"/>
          <p:nvPr/>
        </p:nvSpPr>
        <p:spPr>
          <a:xfrm>
            <a:off x="707616" y="1007299"/>
            <a:ext cx="1248740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Ubuntu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CHALLENGES</a:t>
            </a:r>
            <a:endParaRPr b="0" i="0" sz="16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94" name="Google Shape;194;p2"/>
          <p:cNvGrpSpPr/>
          <p:nvPr/>
        </p:nvGrpSpPr>
        <p:grpSpPr>
          <a:xfrm>
            <a:off x="254671" y="946427"/>
            <a:ext cx="329013" cy="328340"/>
            <a:chOff x="500972" y="3314965"/>
            <a:chExt cx="401525" cy="400704"/>
          </a:xfrm>
        </p:grpSpPr>
        <p:sp>
          <p:nvSpPr>
            <p:cNvPr id="195" name="Google Shape;195;p2"/>
            <p:cNvSpPr/>
            <p:nvPr/>
          </p:nvSpPr>
          <p:spPr>
            <a:xfrm>
              <a:off x="500972" y="3357357"/>
              <a:ext cx="358284" cy="358312"/>
            </a:xfrm>
            <a:custGeom>
              <a:rect b="b" l="l" r="r" t="t"/>
              <a:pathLst>
                <a:path extrusionOk="0" h="358312" w="358284">
                  <a:moveTo>
                    <a:pt x="307483" y="113582"/>
                  </a:moveTo>
                  <a:cubicBezTo>
                    <a:pt x="343652" y="183624"/>
                    <a:pt x="316193" y="269724"/>
                    <a:pt x="246151" y="305893"/>
                  </a:cubicBezTo>
                  <a:cubicBezTo>
                    <a:pt x="225917" y="316342"/>
                    <a:pt x="203476" y="321797"/>
                    <a:pt x="180704" y="321804"/>
                  </a:cubicBezTo>
                  <a:cubicBezTo>
                    <a:pt x="101643" y="321904"/>
                    <a:pt x="37470" y="257895"/>
                    <a:pt x="37369" y="178834"/>
                  </a:cubicBezTo>
                  <a:cubicBezTo>
                    <a:pt x="37268" y="99773"/>
                    <a:pt x="101278" y="35601"/>
                    <a:pt x="180338" y="35500"/>
                  </a:cubicBezTo>
                  <a:cubicBezTo>
                    <a:pt x="203250" y="35470"/>
                    <a:pt x="225834" y="40941"/>
                    <a:pt x="246192" y="51452"/>
                  </a:cubicBezTo>
                  <a:lnTo>
                    <a:pt x="271800" y="25844"/>
                  </a:lnTo>
                  <a:cubicBezTo>
                    <a:pt x="187130" y="-25324"/>
                    <a:pt x="77011" y="1836"/>
                    <a:pt x="25844" y="86506"/>
                  </a:cubicBezTo>
                  <a:cubicBezTo>
                    <a:pt x="-25324" y="171177"/>
                    <a:pt x="1836" y="281295"/>
                    <a:pt x="86506" y="332462"/>
                  </a:cubicBezTo>
                  <a:cubicBezTo>
                    <a:pt x="171177" y="383632"/>
                    <a:pt x="281295" y="356471"/>
                    <a:pt x="332462" y="271800"/>
                  </a:cubicBezTo>
                  <a:cubicBezTo>
                    <a:pt x="366662" y="215209"/>
                    <a:pt x="366904" y="144379"/>
                    <a:pt x="333091" y="875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70905" y="3425225"/>
              <a:ext cx="221600" cy="221630"/>
            </a:xfrm>
            <a:custGeom>
              <a:rect b="b" l="l" r="r" t="t"/>
              <a:pathLst>
                <a:path extrusionOk="0" h="221630" w="221600">
                  <a:moveTo>
                    <a:pt x="110771" y="34800"/>
                  </a:moveTo>
                  <a:cubicBezTo>
                    <a:pt x="115139" y="34803"/>
                    <a:pt x="119497" y="35224"/>
                    <a:pt x="123784" y="36059"/>
                  </a:cubicBezTo>
                  <a:lnTo>
                    <a:pt x="151911" y="7932"/>
                  </a:lnTo>
                  <a:cubicBezTo>
                    <a:pt x="95092" y="-14766"/>
                    <a:pt x="30631" y="12895"/>
                    <a:pt x="7932" y="69714"/>
                  </a:cubicBezTo>
                  <a:cubicBezTo>
                    <a:pt x="-14766" y="126533"/>
                    <a:pt x="12895" y="190995"/>
                    <a:pt x="69714" y="213693"/>
                  </a:cubicBezTo>
                  <a:cubicBezTo>
                    <a:pt x="126533" y="236391"/>
                    <a:pt x="190995" y="208730"/>
                    <a:pt x="213693" y="151911"/>
                  </a:cubicBezTo>
                  <a:cubicBezTo>
                    <a:pt x="218919" y="138829"/>
                    <a:pt x="221602" y="124871"/>
                    <a:pt x="221598" y="110784"/>
                  </a:cubicBezTo>
                  <a:cubicBezTo>
                    <a:pt x="221508" y="96695"/>
                    <a:pt x="218803" y="82745"/>
                    <a:pt x="213622" y="69643"/>
                  </a:cubicBezTo>
                  <a:lnTo>
                    <a:pt x="185495" y="97770"/>
                  </a:lnTo>
                  <a:cubicBezTo>
                    <a:pt x="186350" y="102055"/>
                    <a:pt x="186772" y="106414"/>
                    <a:pt x="186755" y="110784"/>
                  </a:cubicBezTo>
                  <a:cubicBezTo>
                    <a:pt x="186755" y="152749"/>
                    <a:pt x="152736" y="186768"/>
                    <a:pt x="110771" y="186768"/>
                  </a:cubicBezTo>
                  <a:cubicBezTo>
                    <a:pt x="68806" y="186768"/>
                    <a:pt x="34787" y="152749"/>
                    <a:pt x="34787" y="110784"/>
                  </a:cubicBezTo>
                  <a:cubicBezTo>
                    <a:pt x="34787" y="68819"/>
                    <a:pt x="68806" y="34800"/>
                    <a:pt x="110771" y="348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37675" y="3314965"/>
              <a:ext cx="264822" cy="264948"/>
            </a:xfrm>
            <a:custGeom>
              <a:rect b="b" l="l" r="r" t="t"/>
              <a:pathLst>
                <a:path extrusionOk="0" h="264948" w="264822">
                  <a:moveTo>
                    <a:pt x="257679" y="49344"/>
                  </a:moveTo>
                  <a:lnTo>
                    <a:pt x="233751" y="36750"/>
                  </a:lnTo>
                  <a:cubicBezTo>
                    <a:pt x="231357" y="35614"/>
                    <a:pt x="229430" y="33686"/>
                    <a:pt x="228293" y="31293"/>
                  </a:cubicBezTo>
                  <a:lnTo>
                    <a:pt x="215280" y="6944"/>
                  </a:lnTo>
                  <a:cubicBezTo>
                    <a:pt x="211881" y="559"/>
                    <a:pt x="203949" y="-1863"/>
                    <a:pt x="197563" y="1536"/>
                  </a:cubicBezTo>
                  <a:cubicBezTo>
                    <a:pt x="196349" y="2182"/>
                    <a:pt x="195244" y="3016"/>
                    <a:pt x="194289" y="4006"/>
                  </a:cubicBezTo>
                  <a:lnTo>
                    <a:pt x="181276" y="17020"/>
                  </a:lnTo>
                  <a:cubicBezTo>
                    <a:pt x="178839" y="19474"/>
                    <a:pt x="177480" y="22797"/>
                    <a:pt x="177497" y="26255"/>
                  </a:cubicBezTo>
                  <a:lnTo>
                    <a:pt x="177497" y="55221"/>
                  </a:lnTo>
                  <a:cubicBezTo>
                    <a:pt x="177551" y="59921"/>
                    <a:pt x="175739" y="64450"/>
                    <a:pt x="172460" y="67815"/>
                  </a:cubicBezTo>
                  <a:lnTo>
                    <a:pt x="59953" y="180322"/>
                  </a:lnTo>
                  <a:cubicBezTo>
                    <a:pt x="50590" y="176456"/>
                    <a:pt x="40135" y="176157"/>
                    <a:pt x="30567" y="179483"/>
                  </a:cubicBezTo>
                  <a:cubicBezTo>
                    <a:pt x="7532" y="186765"/>
                    <a:pt x="-5238" y="211342"/>
                    <a:pt x="2044" y="234377"/>
                  </a:cubicBezTo>
                  <a:cubicBezTo>
                    <a:pt x="9326" y="257412"/>
                    <a:pt x="33903" y="270182"/>
                    <a:pt x="56938" y="262900"/>
                  </a:cubicBezTo>
                  <a:cubicBezTo>
                    <a:pt x="70637" y="258569"/>
                    <a:pt x="81336" y="247788"/>
                    <a:pt x="85561" y="234057"/>
                  </a:cubicBezTo>
                  <a:cubicBezTo>
                    <a:pt x="88547" y="224552"/>
                    <a:pt x="88102" y="214300"/>
                    <a:pt x="84302" y="205090"/>
                  </a:cubicBezTo>
                  <a:lnTo>
                    <a:pt x="196808" y="92584"/>
                  </a:lnTo>
                  <a:cubicBezTo>
                    <a:pt x="200174" y="89304"/>
                    <a:pt x="204703" y="87493"/>
                    <a:pt x="209402" y="87546"/>
                  </a:cubicBezTo>
                  <a:lnTo>
                    <a:pt x="238369" y="87546"/>
                  </a:lnTo>
                  <a:cubicBezTo>
                    <a:pt x="241827" y="87564"/>
                    <a:pt x="245150" y="86204"/>
                    <a:pt x="247604" y="83768"/>
                  </a:cubicBezTo>
                  <a:lnTo>
                    <a:pt x="260618" y="70754"/>
                  </a:lnTo>
                  <a:cubicBezTo>
                    <a:pt x="265957" y="65771"/>
                    <a:pt x="266247" y="57404"/>
                    <a:pt x="261265" y="52064"/>
                  </a:cubicBezTo>
                  <a:cubicBezTo>
                    <a:pt x="260234" y="50959"/>
                    <a:pt x="259021" y="50039"/>
                    <a:pt x="257679" y="493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98" name="Google Shape;198;p2"/>
          <p:cNvSpPr/>
          <p:nvPr/>
        </p:nvSpPr>
        <p:spPr>
          <a:xfrm>
            <a:off x="191344" y="3429000"/>
            <a:ext cx="2814406" cy="443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9" name="Google Shape;199;p2"/>
          <p:cNvSpPr txBox="1"/>
          <p:nvPr/>
        </p:nvSpPr>
        <p:spPr>
          <a:xfrm>
            <a:off x="707616" y="3527579"/>
            <a:ext cx="2082301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Ubuntu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SOLUTION OVERVIEW</a:t>
            </a:r>
            <a:endParaRPr b="0" i="0" sz="16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0" name="Google Shape;200;p2"/>
          <p:cNvCxnSpPr/>
          <p:nvPr/>
        </p:nvCxnSpPr>
        <p:spPr>
          <a:xfrm>
            <a:off x="6816080" y="897101"/>
            <a:ext cx="0" cy="5688632"/>
          </a:xfrm>
          <a:prstGeom prst="straightConnector1">
            <a:avLst/>
          </a:prstGeom>
          <a:noFill/>
          <a:ln cap="flat" cmpd="sng" w="19050">
            <a:solidFill>
              <a:srgbClr val="0070A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" name="Google Shape;201;p2"/>
          <p:cNvSpPr txBox="1"/>
          <p:nvPr/>
        </p:nvSpPr>
        <p:spPr>
          <a:xfrm>
            <a:off x="191343" y="1484784"/>
            <a:ext cx="6336705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Facilities are located offshore, and travel time needed to visit the facilities.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Wind turbine infrastructures are large, and it might be challenging to have a real and accurate perception of the size of the designs from 2D drawings or simple 3D models visualized on 2D monitors.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It’s expensive to repair wind turbines when they break down.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Wind farm operators could overcome that hurdle and save millions of dollars by using condition based monitoring  technologies that identify problems before they result in unplanned downtime.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The safety of operators and reduce maintenance costs are challenges in offshore wind farms</a:t>
            </a:r>
            <a:endParaRPr/>
          </a:p>
        </p:txBody>
      </p:sp>
      <p:sp>
        <p:nvSpPr>
          <p:cNvPr id="202" name="Google Shape;202;p2"/>
          <p:cNvSpPr txBox="1"/>
          <p:nvPr/>
        </p:nvSpPr>
        <p:spPr>
          <a:xfrm>
            <a:off x="191344" y="4005064"/>
            <a:ext cx="6336600" cy="26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Metaverse based solution that will leverage on digital twin, real-time data from sensors and connected objects to monitor the performance of the wind turbines.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Continuous simulation, based on real-time data from digital twins and human-machine interfaces to continuously ask “what if” questions about energy production.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The asset manager navigates to the Wind farm metaverse space. The space can be visualized with the wind turbine and the current weather conditions (rain, wind).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The user is able to visualize the output of the facilities and corelate to the weather conditions.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The user is able to view individual wind turbines and monitor performance and creates work order for maintenance and exits the space.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Run simulations in the virtual space.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The field user performing the maintenance can collaborate with the supervisor avatar in real time.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Using Microsoft NLP to overcome the language barrier and remote assistance from anywhere (24X7)</a:t>
            </a:r>
            <a:endParaRPr/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3" name="Google Shape;203;p2"/>
          <p:cNvSpPr txBox="1"/>
          <p:nvPr/>
        </p:nvSpPr>
        <p:spPr>
          <a:xfrm>
            <a:off x="7098019" y="4109501"/>
            <a:ext cx="4686612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Improves understanding of offshore wind assets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Lowers the costs of operation &amp; maintenance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Ensure the safety of asset operators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Farm operators can remotely access the virtual spaces from various locations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Improves asset reliability, sustainability</a:t>
            </a:r>
            <a:endParaRPr b="0" i="0" sz="1100" u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04" name="Google Shape;204;p2"/>
          <p:cNvGrpSpPr/>
          <p:nvPr/>
        </p:nvGrpSpPr>
        <p:grpSpPr>
          <a:xfrm>
            <a:off x="306338" y="3501007"/>
            <a:ext cx="187218" cy="304560"/>
            <a:chOff x="1285876" y="1082675"/>
            <a:chExt cx="225425" cy="366713"/>
          </a:xfrm>
        </p:grpSpPr>
        <p:sp>
          <p:nvSpPr>
            <p:cNvPr id="205" name="Google Shape;205;p2"/>
            <p:cNvSpPr/>
            <p:nvPr/>
          </p:nvSpPr>
          <p:spPr>
            <a:xfrm>
              <a:off x="1285876" y="1082675"/>
              <a:ext cx="225425" cy="285750"/>
            </a:xfrm>
            <a:custGeom>
              <a:rect b="b" l="l" r="r" t="t"/>
              <a:pathLst>
                <a:path extrusionOk="0" h="98" w="78">
                  <a:moveTo>
                    <a:pt x="78" y="39"/>
                  </a:moveTo>
                  <a:cubicBezTo>
                    <a:pt x="78" y="18"/>
                    <a:pt x="60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56"/>
                    <a:pt x="14" y="82"/>
                    <a:pt x="24" y="93"/>
                  </a:cubicBezTo>
                  <a:cubicBezTo>
                    <a:pt x="25" y="93"/>
                    <a:pt x="25" y="93"/>
                    <a:pt x="25" y="94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5" y="97"/>
                    <a:pt x="26" y="98"/>
                    <a:pt x="26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2" y="9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4"/>
                    <a:pt x="52" y="94"/>
                    <a:pt x="52" y="93"/>
                  </a:cubicBezTo>
                  <a:cubicBezTo>
                    <a:pt x="66" y="80"/>
                    <a:pt x="78" y="56"/>
                    <a:pt x="78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355726" y="1376363"/>
              <a:ext cx="84138" cy="20638"/>
            </a:xfrm>
            <a:custGeom>
              <a:rect b="b" l="l" r="r" t="t"/>
              <a:pathLst>
                <a:path extrusionOk="0" h="7" w="29">
                  <a:moveTo>
                    <a:pt x="29" y="5"/>
                  </a:moveTo>
                  <a:cubicBezTo>
                    <a:pt x="29" y="6"/>
                    <a:pt x="28" y="7"/>
                    <a:pt x="27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6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lnTo>
                    <a:pt x="29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355726" y="1403350"/>
              <a:ext cx="84138" cy="19050"/>
            </a:xfrm>
            <a:custGeom>
              <a:rect b="b" l="l" r="r" t="t"/>
              <a:pathLst>
                <a:path extrusionOk="0" h="7" w="29">
                  <a:moveTo>
                    <a:pt x="29" y="5"/>
                  </a:moveTo>
                  <a:cubicBezTo>
                    <a:pt x="29" y="6"/>
                    <a:pt x="28" y="7"/>
                    <a:pt x="27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6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lnTo>
                    <a:pt x="29" y="5"/>
                  </a:lnTo>
                  <a:close/>
                </a:path>
              </a:pathLst>
            </a:custGeom>
            <a:solidFill>
              <a:srgbClr val="F0F3F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1360488" y="1431925"/>
              <a:ext cx="69850" cy="17463"/>
            </a:xfrm>
            <a:custGeom>
              <a:rect b="b" l="l" r="r" t="t"/>
              <a:pathLst>
                <a:path extrusionOk="0" h="6" w="24">
                  <a:moveTo>
                    <a:pt x="20" y="5"/>
                  </a:moveTo>
                  <a:cubicBezTo>
                    <a:pt x="20" y="6"/>
                    <a:pt x="20" y="6"/>
                    <a:pt x="19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4" y="5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4" y="0"/>
                    <a:pt x="24" y="1"/>
                  </a:cubicBezTo>
                  <a:cubicBezTo>
                    <a:pt x="24" y="1"/>
                    <a:pt x="24" y="2"/>
                    <a:pt x="24" y="2"/>
                  </a:cubicBezTo>
                  <a:lnTo>
                    <a:pt x="2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1338263" y="1198563"/>
              <a:ext cx="49213" cy="160338"/>
            </a:xfrm>
            <a:custGeom>
              <a:rect b="b" l="l" r="r" t="t"/>
              <a:pathLst>
                <a:path extrusionOk="0" h="55" w="17">
                  <a:moveTo>
                    <a:pt x="17" y="53"/>
                  </a:moveTo>
                  <a:cubicBezTo>
                    <a:pt x="17" y="54"/>
                    <a:pt x="17" y="55"/>
                    <a:pt x="16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3" y="54"/>
                    <a:pt x="13" y="53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7"/>
                    <a:pt x="17" y="37"/>
                  </a:cubicBezTo>
                  <a:lnTo>
                    <a:pt x="17" y="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1409701" y="1198563"/>
              <a:ext cx="49213" cy="160338"/>
            </a:xfrm>
            <a:custGeom>
              <a:rect b="b" l="l" r="r" t="t"/>
              <a:pathLst>
                <a:path extrusionOk="0" h="55" w="17">
                  <a:moveTo>
                    <a:pt x="4" y="53"/>
                  </a:moveTo>
                  <a:cubicBezTo>
                    <a:pt x="4" y="54"/>
                    <a:pt x="3" y="55"/>
                    <a:pt x="2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5"/>
                    <a:pt x="0" y="54"/>
                    <a:pt x="0" y="5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6"/>
                    <a:pt x="0" y="3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1"/>
                    <a:pt x="17" y="2"/>
                    <a:pt x="17" y="3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8"/>
                  </a:cubicBezTo>
                  <a:lnTo>
                    <a:pt x="4" y="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360488" y="1176338"/>
              <a:ext cx="76200" cy="39688"/>
            </a:xfrm>
            <a:custGeom>
              <a:rect b="b" l="l" r="r" t="t"/>
              <a:pathLst>
                <a:path extrusionOk="0" h="14" w="26">
                  <a:moveTo>
                    <a:pt x="9" y="13"/>
                  </a:moveTo>
                  <a:cubicBezTo>
                    <a:pt x="8" y="14"/>
                    <a:pt x="7" y="14"/>
                    <a:pt x="7" y="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8"/>
                    <a:pt x="8" y="7"/>
                  </a:cubicBezTo>
                  <a:cubicBezTo>
                    <a:pt x="8" y="7"/>
                    <a:pt x="12" y="2"/>
                    <a:pt x="14" y="0"/>
                  </a:cubicBezTo>
                  <a:cubicBezTo>
                    <a:pt x="16" y="4"/>
                    <a:pt x="19" y="6"/>
                    <a:pt x="19" y="6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4"/>
                    <a:pt x="24" y="4"/>
                  </a:cubicBezTo>
                  <a:cubicBezTo>
                    <a:pt x="24" y="4"/>
                    <a:pt x="24" y="4"/>
                    <a:pt x="2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6"/>
                    <a:pt x="26" y="7"/>
                    <a:pt x="26" y="8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4"/>
                    <a:pt x="20" y="14"/>
                    <a:pt x="19" y="14"/>
                  </a:cubicBezTo>
                  <a:cubicBezTo>
                    <a:pt x="19" y="14"/>
                    <a:pt x="18" y="14"/>
                    <a:pt x="18" y="13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8"/>
                    <a:pt x="13" y="8"/>
                    <a:pt x="12" y="9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12" name="Google Shape;212;p2"/>
          <p:cNvGrpSpPr/>
          <p:nvPr/>
        </p:nvGrpSpPr>
        <p:grpSpPr>
          <a:xfrm>
            <a:off x="7104113" y="908720"/>
            <a:ext cx="2814406" cy="443379"/>
            <a:chOff x="3939228" y="2348880"/>
            <a:chExt cx="2814406" cy="443379"/>
          </a:xfrm>
        </p:grpSpPr>
        <p:sp>
          <p:nvSpPr>
            <p:cNvPr id="213" name="Google Shape;213;p2"/>
            <p:cNvSpPr/>
            <p:nvPr/>
          </p:nvSpPr>
          <p:spPr>
            <a:xfrm>
              <a:off x="3939228" y="2348880"/>
              <a:ext cx="2814406" cy="44337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Ubuntu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14" name="Google Shape;214;p2"/>
            <p:cNvSpPr txBox="1"/>
            <p:nvPr/>
          </p:nvSpPr>
          <p:spPr>
            <a:xfrm>
              <a:off x="4455500" y="2447459"/>
              <a:ext cx="1497205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Ubuntu"/>
                <a:buNone/>
              </a:pPr>
              <a:r>
                <a:rPr b="0" i="0" lang="en-US" sz="1600" u="none" cap="none" strike="noStrike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TECHNOLOGIES</a:t>
              </a:r>
              <a:endParaRPr b="0" i="0" sz="1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grpSp>
          <p:nvGrpSpPr>
            <p:cNvPr id="215" name="Google Shape;215;p2"/>
            <p:cNvGrpSpPr/>
            <p:nvPr/>
          </p:nvGrpSpPr>
          <p:grpSpPr>
            <a:xfrm>
              <a:off x="4002266" y="2422047"/>
              <a:ext cx="403344" cy="287424"/>
              <a:chOff x="9682163" y="2873375"/>
              <a:chExt cx="403225" cy="287338"/>
            </a:xfrm>
          </p:grpSpPr>
          <p:sp>
            <p:nvSpPr>
              <p:cNvPr id="216" name="Google Shape;216;p2"/>
              <p:cNvSpPr/>
              <p:nvPr/>
            </p:nvSpPr>
            <p:spPr>
              <a:xfrm>
                <a:off x="9713913" y="2873375"/>
                <a:ext cx="342900" cy="258763"/>
              </a:xfrm>
              <a:custGeom>
                <a:rect b="b" l="l" r="r" t="t"/>
                <a:pathLst>
                  <a:path extrusionOk="0" h="89" w="118">
                    <a:moveTo>
                      <a:pt x="118" y="84"/>
                    </a:moveTo>
                    <a:cubicBezTo>
                      <a:pt x="78" y="84"/>
                      <a:pt x="78" y="84"/>
                      <a:pt x="78" y="84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40" y="89"/>
                      <a:pt x="40" y="89"/>
                      <a:pt x="40" y="8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6"/>
                      <a:pt x="2" y="4"/>
                      <a:pt x="5" y="4"/>
                    </a:cubicBezTo>
                    <a:cubicBezTo>
                      <a:pt x="5" y="4"/>
                      <a:pt x="85" y="0"/>
                      <a:pt x="118" y="4"/>
                    </a:cubicBezTo>
                    <a:cubicBezTo>
                      <a:pt x="115" y="28"/>
                      <a:pt x="118" y="84"/>
                      <a:pt x="118" y="8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9742488" y="2901950"/>
                <a:ext cx="282575" cy="209550"/>
              </a:xfrm>
              <a:custGeom>
                <a:rect b="b" l="l" r="r" t="t"/>
                <a:pathLst>
                  <a:path extrusionOk="0" h="72" w="97">
                    <a:moveTo>
                      <a:pt x="93" y="72"/>
                    </a:moveTo>
                    <a:cubicBezTo>
                      <a:pt x="5" y="72"/>
                      <a:pt x="5" y="72"/>
                      <a:pt x="5" y="72"/>
                    </a:cubicBezTo>
                    <a:cubicBezTo>
                      <a:pt x="3" y="72"/>
                      <a:pt x="0" y="69"/>
                      <a:pt x="0" y="6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7"/>
                      <a:pt x="3" y="5"/>
                      <a:pt x="5" y="5"/>
                    </a:cubicBezTo>
                    <a:cubicBezTo>
                      <a:pt x="5" y="5"/>
                      <a:pt x="67" y="0"/>
                      <a:pt x="97" y="5"/>
                    </a:cubicBezTo>
                    <a:cubicBezTo>
                      <a:pt x="94" y="28"/>
                      <a:pt x="97" y="67"/>
                      <a:pt x="97" y="67"/>
                    </a:cubicBezTo>
                    <a:cubicBezTo>
                      <a:pt x="97" y="69"/>
                      <a:pt x="95" y="72"/>
                      <a:pt x="93" y="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9682163" y="3117850"/>
                <a:ext cx="403225" cy="42863"/>
              </a:xfrm>
              <a:custGeom>
                <a:rect b="b" l="l" r="r" t="t"/>
                <a:pathLst>
                  <a:path extrusionOk="0" h="15" w="139">
                    <a:moveTo>
                      <a:pt x="132" y="15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4" y="15"/>
                      <a:pt x="0" y="12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4" y="0"/>
                      <a:pt x="7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6" y="0"/>
                      <a:pt x="139" y="3"/>
                      <a:pt x="139" y="7"/>
                    </a:cubicBezTo>
                    <a:cubicBezTo>
                      <a:pt x="139" y="8"/>
                      <a:pt x="139" y="8"/>
                      <a:pt x="139" y="8"/>
                    </a:cubicBezTo>
                    <a:cubicBezTo>
                      <a:pt x="139" y="12"/>
                      <a:pt x="136" y="15"/>
                      <a:pt x="132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9867901" y="3132138"/>
                <a:ext cx="34925" cy="14288"/>
              </a:xfrm>
              <a:custGeom>
                <a:rect b="b" l="l" r="r" t="t"/>
                <a:pathLst>
                  <a:path extrusionOk="0" h="5" w="12">
                    <a:moveTo>
                      <a:pt x="0" y="3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1" y="0"/>
                      <a:pt x="12" y="1"/>
                      <a:pt x="12" y="3"/>
                    </a:cubicBezTo>
                    <a:cubicBezTo>
                      <a:pt x="12" y="4"/>
                      <a:pt x="11" y="5"/>
                      <a:pt x="9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9780588" y="2943225"/>
                <a:ext cx="209550" cy="131763"/>
              </a:xfrm>
              <a:custGeom>
                <a:rect b="b" l="l" r="r" t="t"/>
                <a:pathLst>
                  <a:path extrusionOk="0" h="45" w="72">
                    <a:moveTo>
                      <a:pt x="70" y="21"/>
                    </a:moveTo>
                    <a:cubicBezTo>
                      <a:pt x="67" y="14"/>
                      <a:pt x="60" y="10"/>
                      <a:pt x="52" y="12"/>
                    </a:cubicBezTo>
                    <a:cubicBezTo>
                      <a:pt x="52" y="12"/>
                      <a:pt x="47" y="0"/>
                      <a:pt x="33" y="1"/>
                    </a:cubicBezTo>
                    <a:cubicBezTo>
                      <a:pt x="22" y="1"/>
                      <a:pt x="16" y="9"/>
                      <a:pt x="15" y="15"/>
                    </a:cubicBezTo>
                    <a:cubicBezTo>
                      <a:pt x="9" y="14"/>
                      <a:pt x="0" y="18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45"/>
                      <a:pt x="24" y="42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36" y="41"/>
                      <a:pt x="49" y="34"/>
                      <a:pt x="63" y="34"/>
                    </a:cubicBezTo>
                    <a:cubicBezTo>
                      <a:pt x="65" y="34"/>
                      <a:pt x="68" y="35"/>
                      <a:pt x="70" y="35"/>
                    </a:cubicBezTo>
                    <a:cubicBezTo>
                      <a:pt x="71" y="32"/>
                      <a:pt x="72" y="27"/>
                      <a:pt x="70" y="2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</p:grpSp>
      <p:grpSp>
        <p:nvGrpSpPr>
          <p:cNvPr id="221" name="Google Shape;221;p2"/>
          <p:cNvGrpSpPr/>
          <p:nvPr/>
        </p:nvGrpSpPr>
        <p:grpSpPr>
          <a:xfrm>
            <a:off x="7098019" y="3416131"/>
            <a:ext cx="2814406" cy="456248"/>
            <a:chOff x="8760296" y="908720"/>
            <a:chExt cx="2814406" cy="456248"/>
          </a:xfrm>
        </p:grpSpPr>
        <p:sp>
          <p:nvSpPr>
            <p:cNvPr id="222" name="Google Shape;222;p2"/>
            <p:cNvSpPr/>
            <p:nvPr/>
          </p:nvSpPr>
          <p:spPr>
            <a:xfrm>
              <a:off x="8760296" y="921589"/>
              <a:ext cx="2814406" cy="44337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Ubuntu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23" name="Google Shape;223;p2"/>
            <p:cNvSpPr txBox="1"/>
            <p:nvPr/>
          </p:nvSpPr>
          <p:spPr>
            <a:xfrm>
              <a:off x="9276568" y="1020168"/>
              <a:ext cx="99867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Ubuntu"/>
                <a:buNone/>
              </a:pPr>
              <a:r>
                <a:rPr b="0" i="0" lang="en-US" sz="1600" u="none" cap="none" strike="noStrike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OUTCOME</a:t>
              </a:r>
              <a:endParaRPr b="0" i="0" sz="1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grpSp>
          <p:nvGrpSpPr>
            <p:cNvPr id="224" name="Google Shape;224;p2"/>
            <p:cNvGrpSpPr/>
            <p:nvPr/>
          </p:nvGrpSpPr>
          <p:grpSpPr>
            <a:xfrm rot="1149511">
              <a:off x="8875958" y="945508"/>
              <a:ext cx="276975" cy="312773"/>
              <a:chOff x="7940675" y="1608138"/>
              <a:chExt cx="466726" cy="527050"/>
            </a:xfrm>
          </p:grpSpPr>
          <p:sp>
            <p:nvSpPr>
              <p:cNvPr id="225" name="Google Shape;225;p2"/>
              <p:cNvSpPr/>
              <p:nvPr/>
            </p:nvSpPr>
            <p:spPr>
              <a:xfrm>
                <a:off x="7940675" y="1824038"/>
                <a:ext cx="80963" cy="307975"/>
              </a:xfrm>
              <a:custGeom>
                <a:rect b="b" l="l" r="r" t="t"/>
                <a:pathLst>
                  <a:path extrusionOk="0" h="90" w="24">
                    <a:moveTo>
                      <a:pt x="9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0"/>
                      <a:pt x="9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8059738" y="1608138"/>
                <a:ext cx="347663" cy="527050"/>
              </a:xfrm>
              <a:custGeom>
                <a:rect b="b" l="l" r="r" t="t"/>
                <a:pathLst>
                  <a:path extrusionOk="0" h="154" w="103">
                    <a:moveTo>
                      <a:pt x="54" y="54"/>
                    </a:moveTo>
                    <a:cubicBezTo>
                      <a:pt x="56" y="54"/>
                      <a:pt x="56" y="54"/>
                      <a:pt x="56" y="54"/>
                    </a:cubicBezTo>
                    <a:cubicBezTo>
                      <a:pt x="66" y="54"/>
                      <a:pt x="76" y="54"/>
                      <a:pt x="86" y="54"/>
                    </a:cubicBezTo>
                    <a:cubicBezTo>
                      <a:pt x="92" y="54"/>
                      <a:pt x="96" y="57"/>
                      <a:pt x="99" y="62"/>
                    </a:cubicBezTo>
                    <a:cubicBezTo>
                      <a:pt x="103" y="69"/>
                      <a:pt x="101" y="78"/>
                      <a:pt x="94" y="82"/>
                    </a:cubicBezTo>
                    <a:cubicBezTo>
                      <a:pt x="93" y="83"/>
                      <a:pt x="93" y="83"/>
                      <a:pt x="94" y="84"/>
                    </a:cubicBezTo>
                    <a:cubicBezTo>
                      <a:pt x="99" y="90"/>
                      <a:pt x="98" y="100"/>
                      <a:pt x="92" y="104"/>
                    </a:cubicBezTo>
                    <a:cubicBezTo>
                      <a:pt x="90" y="105"/>
                      <a:pt x="90" y="105"/>
                      <a:pt x="91" y="106"/>
                    </a:cubicBezTo>
                    <a:cubicBezTo>
                      <a:pt x="97" y="112"/>
                      <a:pt x="97" y="122"/>
                      <a:pt x="90" y="128"/>
                    </a:cubicBezTo>
                    <a:cubicBezTo>
                      <a:pt x="89" y="128"/>
                      <a:pt x="89" y="128"/>
                      <a:pt x="90" y="129"/>
                    </a:cubicBezTo>
                    <a:cubicBezTo>
                      <a:pt x="94" y="132"/>
                      <a:pt x="96" y="138"/>
                      <a:pt x="95" y="143"/>
                    </a:cubicBezTo>
                    <a:cubicBezTo>
                      <a:pt x="94" y="149"/>
                      <a:pt x="89" y="153"/>
                      <a:pt x="84" y="154"/>
                    </a:cubicBezTo>
                    <a:cubicBezTo>
                      <a:pt x="83" y="154"/>
                      <a:pt x="82" y="154"/>
                      <a:pt x="81" y="154"/>
                    </a:cubicBezTo>
                    <a:cubicBezTo>
                      <a:pt x="56" y="154"/>
                      <a:pt x="32" y="154"/>
                      <a:pt x="7" y="154"/>
                    </a:cubicBezTo>
                    <a:cubicBezTo>
                      <a:pt x="3" y="154"/>
                      <a:pt x="0" y="151"/>
                      <a:pt x="0" y="147"/>
                    </a:cubicBezTo>
                    <a:cubicBezTo>
                      <a:pt x="0" y="119"/>
                      <a:pt x="0" y="92"/>
                      <a:pt x="0" y="64"/>
                    </a:cubicBezTo>
                    <a:cubicBezTo>
                      <a:pt x="0" y="63"/>
                      <a:pt x="0" y="62"/>
                      <a:pt x="1" y="61"/>
                    </a:cubicBezTo>
                    <a:cubicBezTo>
                      <a:pt x="8" y="53"/>
                      <a:pt x="15" y="45"/>
                      <a:pt x="22" y="37"/>
                    </a:cubicBezTo>
                    <a:cubicBezTo>
                      <a:pt x="26" y="33"/>
                      <a:pt x="30" y="29"/>
                      <a:pt x="33" y="24"/>
                    </a:cubicBezTo>
                    <a:cubicBezTo>
                      <a:pt x="35" y="22"/>
                      <a:pt x="36" y="20"/>
                      <a:pt x="36" y="17"/>
                    </a:cubicBezTo>
                    <a:cubicBezTo>
                      <a:pt x="36" y="15"/>
                      <a:pt x="36" y="13"/>
                      <a:pt x="36" y="11"/>
                    </a:cubicBezTo>
                    <a:cubicBezTo>
                      <a:pt x="37" y="5"/>
                      <a:pt x="44" y="0"/>
                      <a:pt x="50" y="2"/>
                    </a:cubicBezTo>
                    <a:cubicBezTo>
                      <a:pt x="53" y="2"/>
                      <a:pt x="55" y="4"/>
                      <a:pt x="57" y="7"/>
                    </a:cubicBezTo>
                    <a:cubicBezTo>
                      <a:pt x="59" y="10"/>
                      <a:pt x="59" y="14"/>
                      <a:pt x="60" y="18"/>
                    </a:cubicBezTo>
                    <a:cubicBezTo>
                      <a:pt x="60" y="27"/>
                      <a:pt x="60" y="36"/>
                      <a:pt x="57" y="45"/>
                    </a:cubicBezTo>
                    <a:cubicBezTo>
                      <a:pt x="57" y="47"/>
                      <a:pt x="56" y="50"/>
                      <a:pt x="54" y="53"/>
                    </a:cubicBezTo>
                    <a:cubicBezTo>
                      <a:pt x="54" y="53"/>
                      <a:pt x="54" y="53"/>
                      <a:pt x="54" y="54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</p:grpSp>
      <p:sp>
        <p:nvSpPr>
          <p:cNvPr id="227" name="Google Shape;227;p2"/>
          <p:cNvSpPr txBox="1"/>
          <p:nvPr/>
        </p:nvSpPr>
        <p:spPr>
          <a:xfrm>
            <a:off x="7104100" y="1484775"/>
            <a:ext cx="44808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Metaverse</a:t>
            </a:r>
            <a:r>
              <a:rPr b="0" i="0" lang="en-US" sz="1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​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Digital Twin</a:t>
            </a:r>
            <a:endParaRPr b="0" i="0" sz="11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Develop VR model of assets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AR/ VR glasses/</a:t>
            </a:r>
            <a:r>
              <a:rPr lang="en-US" sz="1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olo lens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Cloud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5G</a:t>
            </a:r>
            <a:endParaRPr sz="11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AI/ML</a:t>
            </a:r>
            <a:endParaRPr b="0" i="0" sz="1100" u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MS Mesh technology</a:t>
            </a:r>
            <a:endParaRPr sz="11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NLP for Remote assistance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Remote Assist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en-US" sz="1100" u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SCADA</a:t>
            </a:r>
            <a:r>
              <a:rPr lang="en-US" sz="1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IoT</a:t>
            </a:r>
            <a:endParaRPr/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"/>
          <p:cNvSpPr/>
          <p:nvPr/>
        </p:nvSpPr>
        <p:spPr>
          <a:xfrm>
            <a:off x="0" y="620688"/>
            <a:ext cx="12192000" cy="5976664"/>
          </a:xfrm>
          <a:prstGeom prst="roundRect">
            <a:avLst>
              <a:gd fmla="val 1671" name="adj"/>
            </a:avLst>
          </a:prstGeom>
          <a:solidFill>
            <a:srgbClr val="2B0A3D">
              <a:alpha val="8039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Vestas invests €500m in new wind farm partnership | Financial Times" id="233" name="Google Shape;23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415" y="1640126"/>
            <a:ext cx="3475275" cy="1954843"/>
          </a:xfrm>
          <a:prstGeom prst="rect">
            <a:avLst/>
          </a:prstGeom>
          <a:noFill/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sp>
        <p:nvSpPr>
          <p:cNvPr id="234" name="Google Shape;234;p3"/>
          <p:cNvSpPr txBox="1"/>
          <p:nvPr/>
        </p:nvSpPr>
        <p:spPr>
          <a:xfrm>
            <a:off x="4496844" y="1177446"/>
            <a:ext cx="2229632" cy="123110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IoT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(Wind Speed, Bearing Temperature, surface defects, Vibration, alarms, wind pressure)</a:t>
            </a:r>
            <a:endParaRPr/>
          </a:p>
        </p:txBody>
      </p:sp>
      <p:sp>
        <p:nvSpPr>
          <p:cNvPr id="235" name="Google Shape;235;p3"/>
          <p:cNvSpPr txBox="1"/>
          <p:nvPr/>
        </p:nvSpPr>
        <p:spPr>
          <a:xfrm>
            <a:off x="4521896" y="2693095"/>
            <a:ext cx="2229632" cy="61555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Applications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(SCADA, DCS, CMS)</a:t>
            </a:r>
            <a:endParaRPr/>
          </a:p>
        </p:txBody>
      </p:sp>
      <p:sp>
        <p:nvSpPr>
          <p:cNvPr id="236" name="Google Shape;236;p3"/>
          <p:cNvSpPr txBox="1"/>
          <p:nvPr/>
        </p:nvSpPr>
        <p:spPr>
          <a:xfrm>
            <a:off x="4534422" y="3432131"/>
            <a:ext cx="2229632" cy="64633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Engineering Data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(3D Model)</a:t>
            </a:r>
            <a:endParaRPr/>
          </a:p>
        </p:txBody>
      </p:sp>
      <p:pic>
        <p:nvPicPr>
          <p:cNvPr id="237" name="Google Shape;23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8454" y="746607"/>
            <a:ext cx="4105927" cy="2313006"/>
          </a:xfrm>
          <a:prstGeom prst="rect">
            <a:avLst/>
          </a:prstGeom>
          <a:noFill/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cxnSp>
        <p:nvCxnSpPr>
          <p:cNvPr id="238" name="Google Shape;238;p3"/>
          <p:cNvCxnSpPr>
            <a:stCxn id="233" idx="3"/>
            <a:endCxn id="234" idx="1"/>
          </p:cNvCxnSpPr>
          <p:nvPr/>
        </p:nvCxnSpPr>
        <p:spPr>
          <a:xfrm flipH="1" rot="10800000">
            <a:off x="3675690" y="1793147"/>
            <a:ext cx="821100" cy="824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9" name="Google Shape;239;p3"/>
          <p:cNvCxnSpPr>
            <a:stCxn id="233" idx="3"/>
            <a:endCxn id="235" idx="1"/>
          </p:cNvCxnSpPr>
          <p:nvPr/>
        </p:nvCxnSpPr>
        <p:spPr>
          <a:xfrm>
            <a:off x="3675690" y="2617548"/>
            <a:ext cx="846300" cy="383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0" name="Google Shape;240;p3"/>
          <p:cNvCxnSpPr>
            <a:stCxn id="233" idx="3"/>
            <a:endCxn id="236" idx="1"/>
          </p:cNvCxnSpPr>
          <p:nvPr/>
        </p:nvCxnSpPr>
        <p:spPr>
          <a:xfrm>
            <a:off x="3675690" y="2617548"/>
            <a:ext cx="858600" cy="1137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1" name="Google Shape;241;p3"/>
          <p:cNvCxnSpPr>
            <a:stCxn id="236" idx="3"/>
            <a:endCxn id="237" idx="2"/>
          </p:cNvCxnSpPr>
          <p:nvPr/>
        </p:nvCxnSpPr>
        <p:spPr>
          <a:xfrm flipH="1" rot="10800000">
            <a:off x="6764054" y="3059596"/>
            <a:ext cx="2967300" cy="6957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2" name="Google Shape;242;p3"/>
          <p:cNvCxnSpPr>
            <a:stCxn id="235" idx="3"/>
            <a:endCxn id="237" idx="2"/>
          </p:cNvCxnSpPr>
          <p:nvPr/>
        </p:nvCxnSpPr>
        <p:spPr>
          <a:xfrm>
            <a:off x="6751528" y="3000872"/>
            <a:ext cx="2979900" cy="58800"/>
          </a:xfrm>
          <a:prstGeom prst="bentConnector4">
            <a:avLst>
              <a:gd fmla="val 15553" name="adj1"/>
              <a:gd fmla="val 488676" name="adj2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3" name="Google Shape;243;p3"/>
          <p:cNvCxnSpPr>
            <a:stCxn id="234" idx="3"/>
            <a:endCxn id="237" idx="2"/>
          </p:cNvCxnSpPr>
          <p:nvPr/>
        </p:nvCxnSpPr>
        <p:spPr>
          <a:xfrm>
            <a:off x="6726476" y="1792999"/>
            <a:ext cx="3004800" cy="1266600"/>
          </a:xfrm>
          <a:prstGeom prst="bentConnector4">
            <a:avLst>
              <a:gd fmla="val 15841" name="adj1"/>
              <a:gd fmla="val 118049" name="adj2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4" name="Google Shape;244;p3"/>
          <p:cNvSpPr txBox="1"/>
          <p:nvPr/>
        </p:nvSpPr>
        <p:spPr>
          <a:xfrm>
            <a:off x="0" y="3767648"/>
            <a:ext cx="4459266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Corrosion, damage or fatigue of sub-structures are resulting in reduced lifetime of equipment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Cable failures due to movements, temperatures, or loads outside design parameters of equipment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Loss of production, either stop in production or production downtime due to cable or other asset integrity issues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Sub-optimal replacement scheduling; repairing or replacing equipment due to age rather than actual status of equipment</a:t>
            </a:r>
            <a:endParaRPr/>
          </a:p>
        </p:txBody>
      </p:sp>
      <p:sp>
        <p:nvSpPr>
          <p:cNvPr id="245" name="Google Shape;245;p3"/>
          <p:cNvSpPr txBox="1"/>
          <p:nvPr/>
        </p:nvSpPr>
        <p:spPr>
          <a:xfrm>
            <a:off x="7640876" y="3883068"/>
            <a:ext cx="4459266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Metaverse using digital twin using real time, historical data IoT Streams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Holistic immersive 3D view of the offshore wind farms and operating conditions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Advanced collaboration features, team members can virtually inspect and review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Monitoring of bottom-fixed and floating wind turbines, substructures, detection of turbine anomalies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Equipment fault prediction.</a:t>
            </a:r>
            <a:endParaRPr/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6" name="Google Shape;246;p3"/>
          <p:cNvSpPr txBox="1"/>
          <p:nvPr/>
        </p:nvSpPr>
        <p:spPr>
          <a:xfrm>
            <a:off x="4534422" y="4196218"/>
            <a:ext cx="2229632" cy="110799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Weather Data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(Wind, RH, temperature, pressure)</a:t>
            </a:r>
            <a:endParaRPr/>
          </a:p>
        </p:txBody>
      </p:sp>
      <p:sp>
        <p:nvSpPr>
          <p:cNvPr id="247" name="Google Shape;247;p3"/>
          <p:cNvSpPr txBox="1"/>
          <p:nvPr>
            <p:ph type="title"/>
          </p:nvPr>
        </p:nvSpPr>
        <p:spPr>
          <a:xfrm>
            <a:off x="200415" y="-96023"/>
            <a:ext cx="10947772" cy="716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Ubuntu Medium"/>
              <a:buNone/>
            </a:pPr>
            <a:r>
              <a:rPr lang="en-US"/>
              <a:t>CONCEPTUAL DIAGRAM</a:t>
            </a:r>
            <a:br>
              <a:rPr lang="en-US"/>
            </a:br>
            <a:r>
              <a:rPr lang="en-US" sz="1400"/>
              <a:t>USE CASE - OFFSHORE WIND FARM CONDITION BASED MONITORING  USING METAVERSE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"/>
          <p:cNvSpPr txBox="1"/>
          <p:nvPr>
            <p:ph type="title"/>
          </p:nvPr>
        </p:nvSpPr>
        <p:spPr>
          <a:xfrm>
            <a:off x="404813" y="388188"/>
            <a:ext cx="10947772" cy="716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Ubuntu Medium"/>
              <a:buNone/>
            </a:pPr>
            <a:r>
              <a:rPr lang="en-US"/>
              <a:t>STEP BY STEP FLOW </a:t>
            </a:r>
            <a:endParaRPr/>
          </a:p>
        </p:txBody>
      </p:sp>
      <p:sp>
        <p:nvSpPr>
          <p:cNvPr id="253" name="Google Shape;253;p4"/>
          <p:cNvSpPr txBox="1"/>
          <p:nvPr>
            <p:ph idx="1" type="body"/>
          </p:nvPr>
        </p:nvSpPr>
        <p:spPr>
          <a:xfrm>
            <a:off x="404812" y="1447201"/>
            <a:ext cx="11379201" cy="5022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254" name="Google Shape;254;p4"/>
          <p:cNvGraphicFramePr/>
          <p:nvPr/>
        </p:nvGraphicFramePr>
        <p:xfrm>
          <a:off x="404812" y="1447198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{DDEA8D14-804E-4DEA-90A7-F1F1D4476A3D}</a:tableStyleId>
              </a:tblPr>
              <a:tblGrid>
                <a:gridCol w="240075"/>
                <a:gridCol w="11139125"/>
              </a:tblGrid>
              <a:tr h="273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 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5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Metaverse application for condition monitoring and maintenance of Wind Farm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525" marR="9525" marL="9525" anchor="b"/>
                </a:tc>
              </a:tr>
              <a:tr h="2736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5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Collect real-time data (physical &amp; operational parameters) of wind mills through IoT Gateway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525" marR="9525" marL="9525" anchor="b"/>
                </a:tc>
              </a:tr>
              <a:tr h="10108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5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Data sources - Sensors (bearing temp/ vibration, casing temp/ vibration, blade vibration, ambient temp, wind speed, pedestal vibration, blade alignment, blade erosion), Wind SCADA, GIS (location), asset attributes (ERP), Lidar or Thermal camera (3D rendering &amp; image data), maintenance history (ERP)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525" marR="9525" marL="9525" anchor="b"/>
                </a:tc>
              </a:tr>
              <a:tr h="7651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5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Use metaverse platform (TBD) and HoloLens2 (worn by site supervisor and maintenance expert - both sitting remotely, for remote 3D view of wind turbine under surveillance, through HoloLens2)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525" marR="9525" marL="9525" anchor="b"/>
                </a:tc>
              </a:tr>
              <a:tr h="5398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5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Both the site supervisor and expert interact through their Metaverse avatar to examine the condition of the wind turbine. 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525" marR="9525" marL="9525" anchor="b"/>
                </a:tc>
              </a:tr>
              <a:tr h="5398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5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Using Metaverse, they interact dynamically with the asset being examined, and check the real-time asset attributes/ operating parameters, to take real-time decisions. 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525" marR="9525" marL="9525" anchor="b"/>
                </a:tc>
              </a:tr>
              <a:tr h="5398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5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Once the expert notices any anomaly during inspection, he guides the maintenance site supervisor on what needs to be done. 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525" marR="9525" marL="9525" anchor="b"/>
                </a:tc>
              </a:tr>
              <a:tr h="5398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5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After discussing with expert on the nature of anomaly/ defect identified, the supervisor invokes ERP and raises work order, schedule job and resources to get the problem fixed.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525" marR="9525" marL="9525" anchor="b"/>
                </a:tc>
              </a:tr>
              <a:tr h="4297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5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The same Metaverse platform can be used for training of field maintenance workforce at different locations, using the trainer, who can be at a remote location. 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525" marR="9525" marL="95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"/>
          <p:cNvSpPr/>
          <p:nvPr/>
        </p:nvSpPr>
        <p:spPr>
          <a:xfrm>
            <a:off x="6616266" y="3979763"/>
            <a:ext cx="1896989" cy="201167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517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0" name="Google Shape;260;p5"/>
          <p:cNvSpPr txBox="1"/>
          <p:nvPr>
            <p:ph type="title"/>
          </p:nvPr>
        </p:nvSpPr>
        <p:spPr>
          <a:xfrm>
            <a:off x="161926" y="16324"/>
            <a:ext cx="11102201" cy="2123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</a:pPr>
            <a:r>
              <a:rPr lang="en-US" sz="16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ARCHITECTURE - WIND FARM </a:t>
            </a: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CBM </a:t>
            </a:r>
            <a:r>
              <a:rPr lang="en-US" sz="16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 USING METAVERSE WITH DIGITAL TWIN  </a:t>
            </a:r>
            <a:endParaRPr/>
          </a:p>
        </p:txBody>
      </p:sp>
      <p:sp>
        <p:nvSpPr>
          <p:cNvPr id="261" name="Google Shape;261;p5"/>
          <p:cNvSpPr/>
          <p:nvPr/>
        </p:nvSpPr>
        <p:spPr>
          <a:xfrm>
            <a:off x="161926" y="225773"/>
            <a:ext cx="9247260" cy="6360317"/>
          </a:xfrm>
          <a:prstGeom prst="rect">
            <a:avLst/>
          </a:prstGeom>
          <a:solidFill>
            <a:srgbClr val="FFFF00">
              <a:alpha val="18823"/>
            </a:srgb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2" name="Google Shape;262;p5"/>
          <p:cNvSpPr/>
          <p:nvPr/>
        </p:nvSpPr>
        <p:spPr>
          <a:xfrm>
            <a:off x="1750645" y="2982698"/>
            <a:ext cx="1057376" cy="857275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12700">
            <a:solidFill>
              <a:srgbClr val="00517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WIND SCADA</a:t>
            </a:r>
            <a:endParaRPr/>
          </a:p>
        </p:txBody>
      </p:sp>
      <p:sp>
        <p:nvSpPr>
          <p:cNvPr id="263" name="Google Shape;263;p5"/>
          <p:cNvSpPr/>
          <p:nvPr/>
        </p:nvSpPr>
        <p:spPr>
          <a:xfrm>
            <a:off x="1755332" y="1004667"/>
            <a:ext cx="1067028" cy="875071"/>
          </a:xfrm>
          <a:prstGeom prst="roundRect">
            <a:avLst>
              <a:gd fmla="val 16667" name="adj"/>
            </a:avLst>
          </a:prstGeom>
          <a:solidFill>
            <a:srgbClr val="BBE7FF"/>
          </a:solidFill>
          <a:ln cap="flat" cmpd="sng" w="12700">
            <a:solidFill>
              <a:srgbClr val="00517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IoT Gateway</a:t>
            </a:r>
            <a:endParaRPr/>
          </a:p>
        </p:txBody>
      </p:sp>
      <p:sp>
        <p:nvSpPr>
          <p:cNvPr id="264" name="Google Shape;264;p5"/>
          <p:cNvSpPr/>
          <p:nvPr/>
        </p:nvSpPr>
        <p:spPr>
          <a:xfrm>
            <a:off x="4919295" y="3075153"/>
            <a:ext cx="809706" cy="671868"/>
          </a:xfrm>
          <a:prstGeom prst="roundRect">
            <a:avLst>
              <a:gd fmla="val 16667" name="adj"/>
            </a:avLst>
          </a:prstGeom>
          <a:solidFill>
            <a:srgbClr val="BBE7FF"/>
          </a:solidFill>
          <a:ln cap="flat" cmpd="sng" w="12700">
            <a:solidFill>
              <a:srgbClr val="00517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NoSQL DB</a:t>
            </a:r>
            <a:endParaRPr/>
          </a:p>
        </p:txBody>
      </p:sp>
      <p:sp>
        <p:nvSpPr>
          <p:cNvPr id="265" name="Google Shape;265;p5"/>
          <p:cNvSpPr/>
          <p:nvPr/>
        </p:nvSpPr>
        <p:spPr>
          <a:xfrm>
            <a:off x="3935681" y="4597604"/>
            <a:ext cx="1112761" cy="742912"/>
          </a:xfrm>
          <a:prstGeom prst="roundRect">
            <a:avLst>
              <a:gd fmla="val 16667" name="adj"/>
            </a:avLst>
          </a:prstGeom>
          <a:solidFill>
            <a:srgbClr val="BBE7FF"/>
          </a:solidFill>
          <a:ln cap="flat" cmpd="sng" w="12700">
            <a:solidFill>
              <a:srgbClr val="00517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CLOUD STORAGE</a:t>
            </a:r>
            <a:endParaRPr/>
          </a:p>
        </p:txBody>
      </p:sp>
      <p:sp>
        <p:nvSpPr>
          <p:cNvPr id="266" name="Google Shape;266;p5"/>
          <p:cNvSpPr/>
          <p:nvPr/>
        </p:nvSpPr>
        <p:spPr>
          <a:xfrm>
            <a:off x="6014230" y="2321963"/>
            <a:ext cx="1223032" cy="875071"/>
          </a:xfrm>
          <a:prstGeom prst="roundRect">
            <a:avLst>
              <a:gd fmla="val 16667" name="adj"/>
            </a:avLst>
          </a:prstGeom>
          <a:solidFill>
            <a:srgbClr val="BBE7FF"/>
          </a:solidFill>
          <a:ln cap="flat" cmpd="sng" w="12700">
            <a:solidFill>
              <a:srgbClr val="00517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AI/ML Model</a:t>
            </a:r>
            <a:endParaRPr/>
          </a:p>
        </p:txBody>
      </p:sp>
      <p:sp>
        <p:nvSpPr>
          <p:cNvPr id="267" name="Google Shape;267;p5"/>
          <p:cNvSpPr/>
          <p:nvPr/>
        </p:nvSpPr>
        <p:spPr>
          <a:xfrm>
            <a:off x="8257395" y="1943648"/>
            <a:ext cx="904936" cy="334483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12700">
            <a:solidFill>
              <a:srgbClr val="00517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EAM</a:t>
            </a:r>
            <a:r>
              <a:rPr lang="en-US" sz="1000">
                <a:solidFill>
                  <a:srgbClr val="2B143D"/>
                </a:solidFill>
                <a:latin typeface="Ubuntu"/>
                <a:ea typeface="Ubuntu"/>
                <a:cs typeface="Ubuntu"/>
                <a:sym typeface="Ubuntu"/>
              </a:rPr>
              <a:t>/GIS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8" name="Google Shape;268;p5"/>
          <p:cNvSpPr/>
          <p:nvPr/>
        </p:nvSpPr>
        <p:spPr>
          <a:xfrm>
            <a:off x="7055463" y="4161064"/>
            <a:ext cx="953735" cy="875071"/>
          </a:xfrm>
          <a:prstGeom prst="roundRect">
            <a:avLst>
              <a:gd fmla="val 16667" name="adj"/>
            </a:avLst>
          </a:prstGeom>
          <a:solidFill>
            <a:srgbClr val="BBE7FF"/>
          </a:solidFill>
          <a:ln cap="flat" cmpd="sng" w="12700">
            <a:solidFill>
              <a:srgbClr val="00517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DIGITAL TWIN</a:t>
            </a:r>
            <a:r>
              <a:rPr lang="en-US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/>
          </a:p>
        </p:txBody>
      </p:sp>
      <p:pic>
        <p:nvPicPr>
          <p:cNvPr id="269" name="Google Shape;26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6380" y="2041982"/>
            <a:ext cx="151911" cy="1519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5"/>
          <p:cNvCxnSpPr>
            <a:stCxn id="266" idx="0"/>
            <a:endCxn id="267" idx="1"/>
          </p:cNvCxnSpPr>
          <p:nvPr/>
        </p:nvCxnSpPr>
        <p:spPr>
          <a:xfrm rot="-5400000">
            <a:off x="7335996" y="1400513"/>
            <a:ext cx="211200" cy="16317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1" name="Google Shape;271;p5"/>
          <p:cNvSpPr txBox="1"/>
          <p:nvPr/>
        </p:nvSpPr>
        <p:spPr>
          <a:xfrm>
            <a:off x="2813072" y="2765134"/>
            <a:ext cx="195884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Electrical (Power, V, I), Bearing/ Gearbox/ Nacelle temp., vibration</a:t>
            </a:r>
            <a:endParaRPr/>
          </a:p>
        </p:txBody>
      </p:sp>
      <p:sp>
        <p:nvSpPr>
          <p:cNvPr id="272" name="Google Shape;272;p5"/>
          <p:cNvSpPr/>
          <p:nvPr/>
        </p:nvSpPr>
        <p:spPr>
          <a:xfrm flipH="1">
            <a:off x="7176385" y="1908147"/>
            <a:ext cx="102063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REST API</a:t>
            </a:r>
            <a:endParaRPr/>
          </a:p>
        </p:txBody>
      </p:sp>
      <p:sp>
        <p:nvSpPr>
          <p:cNvPr id="273" name="Google Shape;273;p5"/>
          <p:cNvSpPr txBox="1"/>
          <p:nvPr/>
        </p:nvSpPr>
        <p:spPr>
          <a:xfrm rot="-5400000">
            <a:off x="5392855" y="2822620"/>
            <a:ext cx="84159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DB Connect</a:t>
            </a:r>
            <a:endParaRPr/>
          </a:p>
        </p:txBody>
      </p:sp>
      <p:sp>
        <p:nvSpPr>
          <p:cNvPr id="274" name="Google Shape;274;p5"/>
          <p:cNvSpPr txBox="1"/>
          <p:nvPr/>
        </p:nvSpPr>
        <p:spPr>
          <a:xfrm>
            <a:off x="1199099" y="288503"/>
            <a:ext cx="1354662" cy="264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Verdana"/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Verdana"/>
                <a:ea typeface="Verdana"/>
                <a:cs typeface="Verdana"/>
                <a:sym typeface="Verdana"/>
              </a:rPr>
              <a:t>Client’s Scope</a:t>
            </a:r>
            <a:endParaRPr/>
          </a:p>
        </p:txBody>
      </p:sp>
      <p:sp>
        <p:nvSpPr>
          <p:cNvPr id="275" name="Google Shape;275;p5"/>
          <p:cNvSpPr txBox="1"/>
          <p:nvPr/>
        </p:nvSpPr>
        <p:spPr>
          <a:xfrm>
            <a:off x="5573083" y="271910"/>
            <a:ext cx="1766255" cy="168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CEFE"/>
              </a:buClr>
              <a:buSzPts val="1400"/>
              <a:buFont typeface="Verdana"/>
              <a:buNone/>
            </a:pPr>
            <a:r>
              <a:rPr b="0" i="0" lang="en-US" sz="1400" u="none" cap="none" strike="noStrike">
                <a:solidFill>
                  <a:srgbClr val="78CEFE"/>
                </a:solidFill>
                <a:latin typeface="Verdana"/>
                <a:ea typeface="Verdana"/>
                <a:cs typeface="Verdana"/>
                <a:sym typeface="Verdana"/>
              </a:rPr>
              <a:t>Capgemini Offering</a:t>
            </a:r>
            <a:endParaRPr/>
          </a:p>
        </p:txBody>
      </p:sp>
      <p:sp>
        <p:nvSpPr>
          <p:cNvPr id="276" name="Google Shape;276;p5"/>
          <p:cNvSpPr/>
          <p:nvPr/>
        </p:nvSpPr>
        <p:spPr>
          <a:xfrm>
            <a:off x="495301" y="2387199"/>
            <a:ext cx="606536" cy="580545"/>
          </a:xfrm>
          <a:prstGeom prst="roundRect">
            <a:avLst>
              <a:gd fmla="val 16667" name="adj"/>
            </a:avLst>
          </a:prstGeom>
          <a:solidFill>
            <a:srgbClr val="BBE7FF"/>
          </a:solidFill>
          <a:ln cap="flat" cmpd="sng" w="12700">
            <a:solidFill>
              <a:srgbClr val="00517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IoT Sensor</a:t>
            </a:r>
            <a:endParaRPr/>
          </a:p>
        </p:txBody>
      </p:sp>
      <p:sp>
        <p:nvSpPr>
          <p:cNvPr id="277" name="Google Shape;277;p5"/>
          <p:cNvSpPr txBox="1"/>
          <p:nvPr/>
        </p:nvSpPr>
        <p:spPr>
          <a:xfrm rot="-5400000">
            <a:off x="487939" y="1576528"/>
            <a:ext cx="11933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Machine Data(Vibration, Temperature)</a:t>
            </a:r>
            <a:endParaRPr/>
          </a:p>
        </p:txBody>
      </p:sp>
      <p:sp>
        <p:nvSpPr>
          <p:cNvPr id="278" name="Google Shape;278;p5"/>
          <p:cNvSpPr/>
          <p:nvPr/>
        </p:nvSpPr>
        <p:spPr>
          <a:xfrm>
            <a:off x="359651" y="2981850"/>
            <a:ext cx="839448" cy="862238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12700">
            <a:solidFill>
              <a:srgbClr val="00517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WIND FARM  </a:t>
            </a:r>
            <a:endParaRPr/>
          </a:p>
        </p:txBody>
      </p:sp>
      <p:cxnSp>
        <p:nvCxnSpPr>
          <p:cNvPr id="279" name="Google Shape;279;p5"/>
          <p:cNvCxnSpPr>
            <a:endCxn id="263" idx="1"/>
          </p:cNvCxnSpPr>
          <p:nvPr/>
        </p:nvCxnSpPr>
        <p:spPr>
          <a:xfrm rot="-5400000">
            <a:off x="835832" y="1444603"/>
            <a:ext cx="921900" cy="9171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descr="88974162.webp (640×640)" id="280" name="Google Shape;280;p5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1" name="Google Shape;281;p5"/>
          <p:cNvSpPr/>
          <p:nvPr/>
        </p:nvSpPr>
        <p:spPr>
          <a:xfrm>
            <a:off x="9429746" y="208902"/>
            <a:ext cx="2774520" cy="6360317"/>
          </a:xfrm>
          <a:prstGeom prst="rect">
            <a:avLst/>
          </a:prstGeom>
          <a:solidFill>
            <a:srgbClr val="FF7E83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82" name="Google Shape;282;p5"/>
          <p:cNvGrpSpPr/>
          <p:nvPr/>
        </p:nvGrpSpPr>
        <p:grpSpPr>
          <a:xfrm>
            <a:off x="9459896" y="2631110"/>
            <a:ext cx="2618104" cy="1378607"/>
            <a:chOff x="4581780" y="2387478"/>
            <a:chExt cx="1713395" cy="1378607"/>
          </a:xfrm>
        </p:grpSpPr>
        <p:sp>
          <p:nvSpPr>
            <p:cNvPr id="283" name="Google Shape;283;p5"/>
            <p:cNvSpPr/>
            <p:nvPr/>
          </p:nvSpPr>
          <p:spPr>
            <a:xfrm>
              <a:off x="4581780" y="2387480"/>
              <a:ext cx="1713395" cy="137860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4581780" y="2387478"/>
              <a:ext cx="1713395" cy="407406"/>
            </a:xfrm>
            <a:prstGeom prst="rect">
              <a:avLst/>
            </a:prstGeom>
            <a:solidFill>
              <a:srgbClr val="FF7E8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SME</a:t>
              </a:r>
              <a:endParaRPr/>
            </a:p>
          </p:txBody>
        </p:sp>
      </p:grpSp>
      <p:pic>
        <p:nvPicPr>
          <p:cNvPr descr="Circle Icons Computer - My Computer Round Icon, HD Png Download ,  Transparent Png Image - PNGitem" id="285" name="Google Shape;28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2017" y="3163058"/>
            <a:ext cx="657655" cy="687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5"/>
          <p:cNvGrpSpPr/>
          <p:nvPr/>
        </p:nvGrpSpPr>
        <p:grpSpPr>
          <a:xfrm>
            <a:off x="11066741" y="3163058"/>
            <a:ext cx="653949" cy="530797"/>
            <a:chOff x="4032251" y="5507038"/>
            <a:chExt cx="315913" cy="420688"/>
          </a:xfrm>
        </p:grpSpPr>
        <p:sp>
          <p:nvSpPr>
            <p:cNvPr id="287" name="Google Shape;287;p5"/>
            <p:cNvSpPr/>
            <p:nvPr/>
          </p:nvSpPr>
          <p:spPr>
            <a:xfrm>
              <a:off x="4032251" y="5688013"/>
              <a:ext cx="315913" cy="239713"/>
            </a:xfrm>
            <a:custGeom>
              <a:rect b="b" l="l" r="r" t="t"/>
              <a:pathLst>
                <a:path extrusionOk="0" h="64" w="84">
                  <a:moveTo>
                    <a:pt x="27" y="4"/>
                  </a:moveTo>
                  <a:cubicBezTo>
                    <a:pt x="11" y="9"/>
                    <a:pt x="0" y="26"/>
                    <a:pt x="0" y="42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8"/>
                    <a:pt x="0" y="59"/>
                  </a:cubicBezTo>
                  <a:cubicBezTo>
                    <a:pt x="3" y="58"/>
                    <a:pt x="17" y="61"/>
                    <a:pt x="21" y="62"/>
                  </a:cubicBezTo>
                  <a:cubicBezTo>
                    <a:pt x="33" y="64"/>
                    <a:pt x="44" y="64"/>
                    <a:pt x="56" y="63"/>
                  </a:cubicBezTo>
                  <a:cubicBezTo>
                    <a:pt x="63" y="63"/>
                    <a:pt x="69" y="61"/>
                    <a:pt x="75" y="57"/>
                  </a:cubicBezTo>
                  <a:cubicBezTo>
                    <a:pt x="84" y="49"/>
                    <a:pt x="83" y="36"/>
                    <a:pt x="78" y="25"/>
                  </a:cubicBezTo>
                  <a:cubicBezTo>
                    <a:pt x="74" y="15"/>
                    <a:pt x="65" y="7"/>
                    <a:pt x="55" y="3"/>
                  </a:cubicBezTo>
                  <a:cubicBezTo>
                    <a:pt x="55" y="3"/>
                    <a:pt x="35" y="0"/>
                    <a:pt x="27" y="4"/>
                  </a:cubicBezTo>
                  <a:close/>
                </a:path>
              </a:pathLst>
            </a:custGeom>
            <a:solidFill>
              <a:srgbClr val="0070A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100513" y="5507038"/>
              <a:ext cx="168275" cy="207963"/>
            </a:xfrm>
            <a:custGeom>
              <a:rect b="b" l="l" r="r" t="t"/>
              <a:pathLst>
                <a:path extrusionOk="0" h="55" w="45">
                  <a:moveTo>
                    <a:pt x="45" y="28"/>
                  </a:moveTo>
                  <a:cubicBezTo>
                    <a:pt x="45" y="43"/>
                    <a:pt x="35" y="55"/>
                    <a:pt x="22" y="55"/>
                  </a:cubicBezTo>
                  <a:cubicBezTo>
                    <a:pt x="11" y="55"/>
                    <a:pt x="0" y="43"/>
                    <a:pt x="0" y="28"/>
                  </a:cubicBezTo>
                  <a:cubicBezTo>
                    <a:pt x="0" y="13"/>
                    <a:pt x="10" y="0"/>
                    <a:pt x="22" y="0"/>
                  </a:cubicBezTo>
                  <a:cubicBezTo>
                    <a:pt x="34" y="0"/>
                    <a:pt x="45" y="13"/>
                    <a:pt x="45" y="2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164013" y="5729288"/>
              <a:ext cx="38100" cy="33338"/>
            </a:xfrm>
            <a:custGeom>
              <a:rect b="b" l="l" r="r" t="t"/>
              <a:pathLst>
                <a:path extrusionOk="0" h="9" w="10">
                  <a:moveTo>
                    <a:pt x="10" y="3"/>
                  </a:moveTo>
                  <a:cubicBezTo>
                    <a:pt x="10" y="6"/>
                    <a:pt x="8" y="9"/>
                    <a:pt x="5" y="9"/>
                  </a:cubicBezTo>
                  <a:cubicBezTo>
                    <a:pt x="3" y="9"/>
                    <a:pt x="0" y="6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8" y="0"/>
                    <a:pt x="10" y="1"/>
                    <a:pt x="10" y="3"/>
                  </a:cubicBezTo>
                  <a:close/>
                </a:path>
              </a:pathLst>
            </a:custGeom>
            <a:solidFill>
              <a:srgbClr val="ECEDE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4167188" y="5759451"/>
              <a:ext cx="41275" cy="112713"/>
            </a:xfrm>
            <a:custGeom>
              <a:rect b="b" l="l" r="r" t="t"/>
              <a:pathLst>
                <a:path extrusionOk="0" h="71" w="26">
                  <a:moveTo>
                    <a:pt x="7" y="0"/>
                  </a:moveTo>
                  <a:lnTo>
                    <a:pt x="0" y="54"/>
                  </a:lnTo>
                  <a:lnTo>
                    <a:pt x="14" y="71"/>
                  </a:lnTo>
                  <a:lnTo>
                    <a:pt x="26" y="54"/>
                  </a:lnTo>
                  <a:lnTo>
                    <a:pt x="1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CEDE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291" name="Google Shape;291;p5"/>
          <p:cNvSpPr/>
          <p:nvPr/>
        </p:nvSpPr>
        <p:spPr>
          <a:xfrm>
            <a:off x="9427509" y="4613906"/>
            <a:ext cx="2690946" cy="5929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92" name="Google Shape;292;p5"/>
          <p:cNvGrpSpPr/>
          <p:nvPr/>
        </p:nvGrpSpPr>
        <p:grpSpPr>
          <a:xfrm>
            <a:off x="9436398" y="4637353"/>
            <a:ext cx="421537" cy="466785"/>
            <a:chOff x="4032251" y="5507038"/>
            <a:chExt cx="315913" cy="420688"/>
          </a:xfrm>
        </p:grpSpPr>
        <p:sp>
          <p:nvSpPr>
            <p:cNvPr id="293" name="Google Shape;293;p5"/>
            <p:cNvSpPr/>
            <p:nvPr/>
          </p:nvSpPr>
          <p:spPr>
            <a:xfrm>
              <a:off x="4032251" y="5688013"/>
              <a:ext cx="315913" cy="239713"/>
            </a:xfrm>
            <a:custGeom>
              <a:rect b="b" l="l" r="r" t="t"/>
              <a:pathLst>
                <a:path extrusionOk="0" h="64" w="84">
                  <a:moveTo>
                    <a:pt x="27" y="4"/>
                  </a:moveTo>
                  <a:cubicBezTo>
                    <a:pt x="11" y="9"/>
                    <a:pt x="0" y="26"/>
                    <a:pt x="0" y="42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8"/>
                    <a:pt x="0" y="59"/>
                  </a:cubicBezTo>
                  <a:cubicBezTo>
                    <a:pt x="3" y="58"/>
                    <a:pt x="17" y="61"/>
                    <a:pt x="21" y="62"/>
                  </a:cubicBezTo>
                  <a:cubicBezTo>
                    <a:pt x="33" y="64"/>
                    <a:pt x="44" y="64"/>
                    <a:pt x="56" y="63"/>
                  </a:cubicBezTo>
                  <a:cubicBezTo>
                    <a:pt x="63" y="63"/>
                    <a:pt x="69" y="61"/>
                    <a:pt x="75" y="57"/>
                  </a:cubicBezTo>
                  <a:cubicBezTo>
                    <a:pt x="84" y="49"/>
                    <a:pt x="83" y="36"/>
                    <a:pt x="78" y="25"/>
                  </a:cubicBezTo>
                  <a:cubicBezTo>
                    <a:pt x="74" y="15"/>
                    <a:pt x="65" y="7"/>
                    <a:pt x="55" y="3"/>
                  </a:cubicBezTo>
                  <a:cubicBezTo>
                    <a:pt x="55" y="3"/>
                    <a:pt x="35" y="0"/>
                    <a:pt x="27" y="4"/>
                  </a:cubicBezTo>
                  <a:close/>
                </a:path>
              </a:pathLst>
            </a:custGeom>
            <a:solidFill>
              <a:srgbClr val="0070A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100513" y="5507038"/>
              <a:ext cx="168275" cy="207963"/>
            </a:xfrm>
            <a:custGeom>
              <a:rect b="b" l="l" r="r" t="t"/>
              <a:pathLst>
                <a:path extrusionOk="0" h="55" w="45">
                  <a:moveTo>
                    <a:pt x="45" y="28"/>
                  </a:moveTo>
                  <a:cubicBezTo>
                    <a:pt x="45" y="43"/>
                    <a:pt x="35" y="55"/>
                    <a:pt x="22" y="55"/>
                  </a:cubicBezTo>
                  <a:cubicBezTo>
                    <a:pt x="11" y="55"/>
                    <a:pt x="0" y="43"/>
                    <a:pt x="0" y="28"/>
                  </a:cubicBezTo>
                  <a:cubicBezTo>
                    <a:pt x="0" y="13"/>
                    <a:pt x="10" y="0"/>
                    <a:pt x="22" y="0"/>
                  </a:cubicBezTo>
                  <a:cubicBezTo>
                    <a:pt x="34" y="0"/>
                    <a:pt x="45" y="13"/>
                    <a:pt x="45" y="2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164013" y="5729288"/>
              <a:ext cx="38100" cy="33338"/>
            </a:xfrm>
            <a:custGeom>
              <a:rect b="b" l="l" r="r" t="t"/>
              <a:pathLst>
                <a:path extrusionOk="0" h="9" w="10">
                  <a:moveTo>
                    <a:pt x="10" y="3"/>
                  </a:moveTo>
                  <a:cubicBezTo>
                    <a:pt x="10" y="6"/>
                    <a:pt x="8" y="9"/>
                    <a:pt x="5" y="9"/>
                  </a:cubicBezTo>
                  <a:cubicBezTo>
                    <a:pt x="3" y="9"/>
                    <a:pt x="0" y="6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8" y="0"/>
                    <a:pt x="10" y="1"/>
                    <a:pt x="10" y="3"/>
                  </a:cubicBezTo>
                  <a:close/>
                </a:path>
              </a:pathLst>
            </a:custGeom>
            <a:solidFill>
              <a:srgbClr val="ECEDE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167188" y="5759451"/>
              <a:ext cx="41275" cy="112713"/>
            </a:xfrm>
            <a:custGeom>
              <a:rect b="b" l="l" r="r" t="t"/>
              <a:pathLst>
                <a:path extrusionOk="0" h="71" w="26">
                  <a:moveTo>
                    <a:pt x="7" y="0"/>
                  </a:moveTo>
                  <a:lnTo>
                    <a:pt x="0" y="54"/>
                  </a:lnTo>
                  <a:lnTo>
                    <a:pt x="14" y="71"/>
                  </a:lnTo>
                  <a:lnTo>
                    <a:pt x="26" y="54"/>
                  </a:lnTo>
                  <a:lnTo>
                    <a:pt x="1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CEDE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297" name="Google Shape;297;p5"/>
          <p:cNvSpPr txBox="1"/>
          <p:nvPr/>
        </p:nvSpPr>
        <p:spPr>
          <a:xfrm>
            <a:off x="10000550" y="4752728"/>
            <a:ext cx="16333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Field Engineer</a:t>
            </a:r>
            <a:endParaRPr/>
          </a:p>
        </p:txBody>
      </p:sp>
      <p:sp>
        <p:nvSpPr>
          <p:cNvPr id="298" name="Google Shape;298;p5"/>
          <p:cNvSpPr/>
          <p:nvPr/>
        </p:nvSpPr>
        <p:spPr>
          <a:xfrm>
            <a:off x="9436398" y="481447"/>
            <a:ext cx="27678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B143D"/>
                </a:solidFill>
                <a:latin typeface="Ubuntu"/>
                <a:ea typeface="Ubuntu"/>
                <a:cs typeface="Ubuntu"/>
                <a:sym typeface="Ubuntu"/>
              </a:rPr>
              <a:t>FIELD SUPPORT |INSPECTION</a:t>
            </a:r>
            <a:endParaRPr/>
          </a:p>
        </p:txBody>
      </p:sp>
      <p:cxnSp>
        <p:nvCxnSpPr>
          <p:cNvPr id="299" name="Google Shape;299;p5"/>
          <p:cNvCxnSpPr>
            <a:stCxn id="278" idx="3"/>
            <a:endCxn id="262" idx="1"/>
          </p:cNvCxnSpPr>
          <p:nvPr/>
        </p:nvCxnSpPr>
        <p:spPr>
          <a:xfrm flipH="1" rot="10800000">
            <a:off x="1199099" y="3411469"/>
            <a:ext cx="551400" cy="1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0" name="Google Shape;300;p5"/>
          <p:cNvSpPr/>
          <p:nvPr/>
        </p:nvSpPr>
        <p:spPr>
          <a:xfrm>
            <a:off x="638574" y="464489"/>
            <a:ext cx="463263" cy="278568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12700">
            <a:solidFill>
              <a:srgbClr val="00517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1" name="Google Shape;301;p5"/>
          <p:cNvSpPr/>
          <p:nvPr/>
        </p:nvSpPr>
        <p:spPr>
          <a:xfrm>
            <a:off x="5012657" y="471652"/>
            <a:ext cx="445806" cy="232794"/>
          </a:xfrm>
          <a:prstGeom prst="roundRect">
            <a:avLst>
              <a:gd fmla="val 16667" name="adj"/>
            </a:avLst>
          </a:prstGeom>
          <a:solidFill>
            <a:srgbClr val="BBE7FF"/>
          </a:solidFill>
          <a:ln cap="flat" cmpd="sng" w="12700">
            <a:solidFill>
              <a:srgbClr val="00517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2" name="Google Shape;302;p5"/>
          <p:cNvSpPr/>
          <p:nvPr/>
        </p:nvSpPr>
        <p:spPr>
          <a:xfrm>
            <a:off x="8257396" y="553994"/>
            <a:ext cx="776428" cy="531706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12700">
            <a:solidFill>
              <a:srgbClr val="00517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ERP</a:t>
            </a:r>
            <a:endParaRPr/>
          </a:p>
        </p:txBody>
      </p:sp>
      <p:cxnSp>
        <p:nvCxnSpPr>
          <p:cNvPr id="303" name="Google Shape;303;p5"/>
          <p:cNvCxnSpPr>
            <a:endCxn id="304" idx="0"/>
          </p:cNvCxnSpPr>
          <p:nvPr/>
        </p:nvCxnSpPr>
        <p:spPr>
          <a:xfrm>
            <a:off x="8669051" y="1098579"/>
            <a:ext cx="0" cy="208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4" name="Google Shape;304;p5"/>
          <p:cNvSpPr/>
          <p:nvPr/>
        </p:nvSpPr>
        <p:spPr>
          <a:xfrm>
            <a:off x="8280837" y="1306779"/>
            <a:ext cx="776428" cy="384144"/>
          </a:xfrm>
          <a:prstGeom prst="roundRect">
            <a:avLst>
              <a:gd fmla="val 16667" name="adj"/>
            </a:avLst>
          </a:prstGeom>
          <a:solidFill>
            <a:srgbClr val="BBE7FF"/>
          </a:solidFill>
          <a:ln cap="flat" cmpd="sng" w="12700">
            <a:solidFill>
              <a:srgbClr val="00517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WFM</a:t>
            </a:r>
            <a:endParaRPr/>
          </a:p>
        </p:txBody>
      </p:sp>
      <p:cxnSp>
        <p:nvCxnSpPr>
          <p:cNvPr id="305" name="Google Shape;305;p5"/>
          <p:cNvCxnSpPr>
            <a:stCxn id="304" idx="3"/>
          </p:cNvCxnSpPr>
          <p:nvPr/>
        </p:nvCxnSpPr>
        <p:spPr>
          <a:xfrm>
            <a:off x="9057265" y="1498851"/>
            <a:ext cx="402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6" name="Google Shape;306;p5"/>
          <p:cNvSpPr/>
          <p:nvPr/>
        </p:nvSpPr>
        <p:spPr>
          <a:xfrm>
            <a:off x="1558329" y="4580534"/>
            <a:ext cx="1039630" cy="807752"/>
          </a:xfrm>
          <a:prstGeom prst="roundRect">
            <a:avLst>
              <a:gd fmla="val 16667" name="adj"/>
            </a:avLst>
          </a:prstGeom>
          <a:solidFill>
            <a:srgbClr val="BBE7FF"/>
          </a:solidFill>
          <a:ln cap="flat" cmpd="sng" w="12700">
            <a:solidFill>
              <a:srgbClr val="00517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LiDAR/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Thermal/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Visual Camera</a:t>
            </a:r>
            <a:endParaRPr/>
          </a:p>
        </p:txBody>
      </p:sp>
      <p:sp>
        <p:nvSpPr>
          <p:cNvPr id="307" name="Google Shape;307;p5"/>
          <p:cNvSpPr txBox="1"/>
          <p:nvPr/>
        </p:nvSpPr>
        <p:spPr>
          <a:xfrm>
            <a:off x="2831682" y="4753887"/>
            <a:ext cx="152561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Storage API</a:t>
            </a:r>
            <a:endParaRPr/>
          </a:p>
        </p:txBody>
      </p:sp>
      <p:sp>
        <p:nvSpPr>
          <p:cNvPr id="308" name="Google Shape;308;p5"/>
          <p:cNvSpPr txBox="1"/>
          <p:nvPr/>
        </p:nvSpPr>
        <p:spPr>
          <a:xfrm>
            <a:off x="2787384" y="1226758"/>
            <a:ext cx="88135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Sensor Data </a:t>
            </a:r>
            <a:endParaRPr/>
          </a:p>
        </p:txBody>
      </p:sp>
      <p:sp>
        <p:nvSpPr>
          <p:cNvPr id="309" name="Google Shape;309;p5"/>
          <p:cNvSpPr/>
          <p:nvPr/>
        </p:nvSpPr>
        <p:spPr>
          <a:xfrm>
            <a:off x="8089849" y="3283590"/>
            <a:ext cx="11448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Windmill health condition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wind energy production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0" name="Google Shape;310;p5"/>
          <p:cNvCxnSpPr>
            <a:stCxn id="278" idx="2"/>
            <a:endCxn id="306" idx="1"/>
          </p:cNvCxnSpPr>
          <p:nvPr/>
        </p:nvCxnSpPr>
        <p:spPr>
          <a:xfrm flipH="1" rot="-5400000">
            <a:off x="598775" y="4024688"/>
            <a:ext cx="1140300" cy="7791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1" name="Google Shape;311;p5"/>
          <p:cNvCxnSpPr>
            <a:stCxn id="312" idx="0"/>
            <a:endCxn id="264" idx="0"/>
          </p:cNvCxnSpPr>
          <p:nvPr/>
        </p:nvCxnSpPr>
        <p:spPr>
          <a:xfrm flipH="1" rot="-5400000">
            <a:off x="3767908" y="1518905"/>
            <a:ext cx="67200" cy="3045000"/>
          </a:xfrm>
          <a:prstGeom prst="bentConnector3">
            <a:avLst>
              <a:gd fmla="val -340179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313" name="Google Shape;313;p5"/>
          <p:cNvCxnSpPr>
            <a:stCxn id="306" idx="3"/>
            <a:endCxn id="265" idx="1"/>
          </p:cNvCxnSpPr>
          <p:nvPr/>
        </p:nvCxnSpPr>
        <p:spPr>
          <a:xfrm flipH="1" rot="10800000">
            <a:off x="2597959" y="4969110"/>
            <a:ext cx="1337700" cy="15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4" name="Google Shape;314;p5"/>
          <p:cNvCxnSpPr/>
          <p:nvPr/>
        </p:nvCxnSpPr>
        <p:spPr>
          <a:xfrm rot="10800000">
            <a:off x="8681714" y="1662187"/>
            <a:ext cx="0" cy="28146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315" name="Google Shape;315;p5"/>
          <p:cNvSpPr/>
          <p:nvPr/>
        </p:nvSpPr>
        <p:spPr>
          <a:xfrm>
            <a:off x="6776086" y="5200422"/>
            <a:ext cx="1621986" cy="590152"/>
          </a:xfrm>
          <a:prstGeom prst="roundRect">
            <a:avLst>
              <a:gd fmla="val 16667" name="adj"/>
            </a:avLst>
          </a:prstGeom>
          <a:solidFill>
            <a:srgbClr val="BBE7FF"/>
          </a:solidFill>
          <a:ln cap="flat" cmpd="sng" w="12700">
            <a:solidFill>
              <a:srgbClr val="00517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Metaverse </a:t>
            </a:r>
            <a:endParaRPr/>
          </a:p>
        </p:txBody>
      </p:sp>
      <p:sp>
        <p:nvSpPr>
          <p:cNvPr id="316" name="Google Shape;316;p5"/>
          <p:cNvSpPr/>
          <p:nvPr/>
        </p:nvSpPr>
        <p:spPr>
          <a:xfrm>
            <a:off x="9459896" y="4182028"/>
            <a:ext cx="2645129" cy="407406"/>
          </a:xfrm>
          <a:prstGeom prst="rect">
            <a:avLst/>
          </a:prstGeom>
          <a:solidFill>
            <a:srgbClr val="FF7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Field Support, Inspection, maintenance </a:t>
            </a:r>
            <a:endParaRPr/>
          </a:p>
        </p:txBody>
      </p:sp>
      <p:grpSp>
        <p:nvGrpSpPr>
          <p:cNvPr id="317" name="Google Shape;317;p5"/>
          <p:cNvGrpSpPr/>
          <p:nvPr/>
        </p:nvGrpSpPr>
        <p:grpSpPr>
          <a:xfrm>
            <a:off x="9452686" y="1087493"/>
            <a:ext cx="2618104" cy="1378607"/>
            <a:chOff x="4581780" y="2387478"/>
            <a:chExt cx="1713395" cy="1378607"/>
          </a:xfrm>
        </p:grpSpPr>
        <p:sp>
          <p:nvSpPr>
            <p:cNvPr id="318" name="Google Shape;318;p5"/>
            <p:cNvSpPr/>
            <p:nvPr/>
          </p:nvSpPr>
          <p:spPr>
            <a:xfrm>
              <a:off x="4581780" y="2387480"/>
              <a:ext cx="1713395" cy="137860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581780" y="2387478"/>
              <a:ext cx="1713395" cy="407406"/>
            </a:xfrm>
            <a:prstGeom prst="rect">
              <a:avLst/>
            </a:prstGeom>
            <a:solidFill>
              <a:srgbClr val="FF7E8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Field Support Inspection </a:t>
              </a:r>
              <a:endParaRPr/>
            </a:p>
          </p:txBody>
        </p:sp>
      </p:grpSp>
      <p:pic>
        <p:nvPicPr>
          <p:cNvPr id="320" name="Google Shape;32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00355" y="1685668"/>
            <a:ext cx="42862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73552" y="1645401"/>
            <a:ext cx="7905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96372" y="2059383"/>
            <a:ext cx="151531" cy="11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96168" y="3111875"/>
            <a:ext cx="496223" cy="2045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5"/>
          <p:cNvCxnSpPr>
            <a:stCxn id="264" idx="3"/>
            <a:endCxn id="266" idx="1"/>
          </p:cNvCxnSpPr>
          <p:nvPr/>
        </p:nvCxnSpPr>
        <p:spPr>
          <a:xfrm flipH="1" rot="10800000">
            <a:off x="5729001" y="2759487"/>
            <a:ext cx="285300" cy="651600"/>
          </a:xfrm>
          <a:prstGeom prst="bentConnector3">
            <a:avLst>
              <a:gd fmla="val 49988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5" name="Google Shape;325;p5"/>
          <p:cNvCxnSpPr>
            <a:endCxn id="265" idx="3"/>
          </p:cNvCxnSpPr>
          <p:nvPr/>
        </p:nvCxnSpPr>
        <p:spPr>
          <a:xfrm rot="5400000">
            <a:off x="4824492" y="3416410"/>
            <a:ext cx="1776600" cy="13287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326" name="Google Shape;326;p5"/>
          <p:cNvSpPr/>
          <p:nvPr/>
        </p:nvSpPr>
        <p:spPr>
          <a:xfrm flipH="1" rot="10800000">
            <a:off x="7617022" y="5991438"/>
            <a:ext cx="1792164" cy="312567"/>
          </a:xfrm>
          <a:prstGeom prst="bentArrow">
            <a:avLst>
              <a:gd fmla="val 25000" name="adj1"/>
              <a:gd fmla="val 26724" name="adj2"/>
              <a:gd fmla="val 25000" name="adj3"/>
              <a:gd fmla="val 43750" name="adj4"/>
            </a:avLst>
          </a:prstGeom>
          <a:solidFill>
            <a:schemeClr val="accent1"/>
          </a:solidFill>
          <a:ln cap="flat" cmpd="sng" w="12700">
            <a:solidFill>
              <a:srgbClr val="00517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7" name="Google Shape;327;p5"/>
          <p:cNvCxnSpPr>
            <a:stCxn id="267" idx="2"/>
          </p:cNvCxnSpPr>
          <p:nvPr/>
        </p:nvCxnSpPr>
        <p:spPr>
          <a:xfrm rot="5400000">
            <a:off x="7532213" y="2802081"/>
            <a:ext cx="1701600" cy="653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8" name="Google Shape;328;p5"/>
          <p:cNvSpPr/>
          <p:nvPr/>
        </p:nvSpPr>
        <p:spPr>
          <a:xfrm>
            <a:off x="9446383" y="5313138"/>
            <a:ext cx="2645129" cy="407406"/>
          </a:xfrm>
          <a:prstGeom prst="rect">
            <a:avLst/>
          </a:prstGeom>
          <a:solidFill>
            <a:srgbClr val="FF7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Wearable Device  </a:t>
            </a:r>
            <a:endParaRPr/>
          </a:p>
        </p:txBody>
      </p:sp>
      <p:sp>
        <p:nvSpPr>
          <p:cNvPr id="329" name="Google Shape;329;p5"/>
          <p:cNvSpPr/>
          <p:nvPr/>
        </p:nvSpPr>
        <p:spPr>
          <a:xfrm>
            <a:off x="9436398" y="5732947"/>
            <a:ext cx="2698175" cy="7449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0" name="Google Shape;330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92780" y="5853697"/>
            <a:ext cx="1065745" cy="62168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"/>
          <p:cNvSpPr txBox="1"/>
          <p:nvPr/>
        </p:nvSpPr>
        <p:spPr>
          <a:xfrm rot="5400000">
            <a:off x="7710462" y="708658"/>
            <a:ext cx="84159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Resource Data </a:t>
            </a:r>
            <a:endParaRPr/>
          </a:p>
        </p:txBody>
      </p:sp>
      <p:sp>
        <p:nvSpPr>
          <p:cNvPr id="332" name="Google Shape;332;p5"/>
          <p:cNvSpPr txBox="1"/>
          <p:nvPr/>
        </p:nvSpPr>
        <p:spPr>
          <a:xfrm rot="5400000">
            <a:off x="7719741" y="1484942"/>
            <a:ext cx="84159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Scheduler </a:t>
            </a:r>
            <a:endParaRPr/>
          </a:p>
        </p:txBody>
      </p:sp>
      <p:sp>
        <p:nvSpPr>
          <p:cNvPr id="333" name="Google Shape;333;p5"/>
          <p:cNvSpPr txBox="1"/>
          <p:nvPr/>
        </p:nvSpPr>
        <p:spPr>
          <a:xfrm>
            <a:off x="5335640" y="4742392"/>
            <a:ext cx="101456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REST API</a:t>
            </a:r>
            <a:endParaRPr/>
          </a:p>
        </p:txBody>
      </p:sp>
      <p:pic>
        <p:nvPicPr>
          <p:cNvPr id="334" name="Google Shape;334;p5"/>
          <p:cNvPicPr preferRelativeResize="0"/>
          <p:nvPr/>
        </p:nvPicPr>
        <p:blipFill rotWithShape="1">
          <a:blip r:embed="rId10">
            <a:alphaModFix/>
          </a:blip>
          <a:srcRect b="65364" l="27325" r="26871" t="0"/>
          <a:stretch/>
        </p:blipFill>
        <p:spPr>
          <a:xfrm>
            <a:off x="1924177" y="4606224"/>
            <a:ext cx="301863" cy="16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49602" y="1014041"/>
            <a:ext cx="259459" cy="2594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reless Data Loggers - Loggershop" id="336" name="Google Shape;336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53931" y="2425288"/>
            <a:ext cx="250886" cy="12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98522" y="2314491"/>
            <a:ext cx="345309" cy="34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303128" y="4646362"/>
            <a:ext cx="415941" cy="17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52104" y="3007805"/>
            <a:ext cx="453807" cy="2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"/>
          <p:cNvSpPr txBox="1"/>
          <p:nvPr/>
        </p:nvSpPr>
        <p:spPr>
          <a:xfrm>
            <a:off x="7178503" y="2091129"/>
            <a:ext cx="12305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Asset Management &amp; Map Service Inputs</a:t>
            </a:r>
            <a:endParaRPr/>
          </a:p>
        </p:txBody>
      </p:sp>
      <p:sp>
        <p:nvSpPr>
          <p:cNvPr id="340" name="Google Shape;340;p5"/>
          <p:cNvSpPr txBox="1"/>
          <p:nvPr/>
        </p:nvSpPr>
        <p:spPr>
          <a:xfrm>
            <a:off x="11067715" y="5990016"/>
            <a:ext cx="77152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HoloLens </a:t>
            </a:r>
            <a:endParaRPr/>
          </a:p>
        </p:txBody>
      </p:sp>
      <p:sp>
        <p:nvSpPr>
          <p:cNvPr id="341" name="Google Shape;341;p5"/>
          <p:cNvSpPr txBox="1"/>
          <p:nvPr/>
        </p:nvSpPr>
        <p:spPr>
          <a:xfrm>
            <a:off x="9909121" y="2172036"/>
            <a:ext cx="172474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IPAD or Android Device  </a:t>
            </a:r>
            <a:endParaRPr/>
          </a:p>
        </p:txBody>
      </p:sp>
      <p:sp>
        <p:nvSpPr>
          <p:cNvPr id="342" name="Google Shape;342;p5"/>
          <p:cNvSpPr/>
          <p:nvPr/>
        </p:nvSpPr>
        <p:spPr>
          <a:xfrm>
            <a:off x="6037662" y="816621"/>
            <a:ext cx="1067028" cy="875071"/>
          </a:xfrm>
          <a:prstGeom prst="roundRect">
            <a:avLst>
              <a:gd fmla="val 16667" name="adj"/>
            </a:avLst>
          </a:prstGeom>
          <a:solidFill>
            <a:srgbClr val="BBE7FF"/>
          </a:solidFill>
          <a:ln cap="flat" cmpd="sng" w="12700">
            <a:solidFill>
              <a:srgbClr val="00517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Weather Data</a:t>
            </a:r>
            <a:endParaRPr/>
          </a:p>
        </p:txBody>
      </p:sp>
      <p:cxnSp>
        <p:nvCxnSpPr>
          <p:cNvPr id="343" name="Google Shape;343;p5"/>
          <p:cNvCxnSpPr>
            <a:stCxn id="342" idx="2"/>
            <a:endCxn id="337" idx="0"/>
          </p:cNvCxnSpPr>
          <p:nvPr/>
        </p:nvCxnSpPr>
        <p:spPr>
          <a:xfrm>
            <a:off x="6571176" y="1691692"/>
            <a:ext cx="0" cy="622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4" name="Google Shape;344;p5"/>
          <p:cNvSpPr txBox="1"/>
          <p:nvPr/>
        </p:nvSpPr>
        <p:spPr>
          <a:xfrm rot="-5400000">
            <a:off x="5128594" y="1165808"/>
            <a:ext cx="15349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Ambient temp, pressure, humidity, wind speed &amp; direction</a:t>
            </a:r>
            <a:endParaRPr/>
          </a:p>
        </p:txBody>
      </p:sp>
      <p:sp>
        <p:nvSpPr>
          <p:cNvPr id="345" name="Google Shape;345;p5"/>
          <p:cNvSpPr/>
          <p:nvPr/>
        </p:nvSpPr>
        <p:spPr>
          <a:xfrm>
            <a:off x="3616909" y="1004835"/>
            <a:ext cx="1067028" cy="875071"/>
          </a:xfrm>
          <a:prstGeom prst="roundRect">
            <a:avLst>
              <a:gd fmla="val 16667" name="adj"/>
            </a:avLst>
          </a:prstGeom>
          <a:solidFill>
            <a:srgbClr val="BBE7FF"/>
          </a:solidFill>
          <a:ln cap="flat" cmpd="sng" w="12700">
            <a:solidFill>
              <a:srgbClr val="00517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Cloud IoT Platform</a:t>
            </a:r>
            <a:endParaRPr/>
          </a:p>
        </p:txBody>
      </p:sp>
      <p:cxnSp>
        <p:nvCxnSpPr>
          <p:cNvPr id="346" name="Google Shape;346;p5"/>
          <p:cNvCxnSpPr>
            <a:stCxn id="263" idx="3"/>
            <a:endCxn id="345" idx="1"/>
          </p:cNvCxnSpPr>
          <p:nvPr/>
        </p:nvCxnSpPr>
        <p:spPr>
          <a:xfrm>
            <a:off x="2822360" y="1442203"/>
            <a:ext cx="794400" cy="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7" name="Google Shape;347;p5"/>
          <p:cNvCxnSpPr>
            <a:stCxn id="345" idx="3"/>
          </p:cNvCxnSpPr>
          <p:nvPr/>
        </p:nvCxnSpPr>
        <p:spPr>
          <a:xfrm>
            <a:off x="4683937" y="1442371"/>
            <a:ext cx="633000" cy="16239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48" name="Google Shape;348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017412" y="1707816"/>
            <a:ext cx="5810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"/>
          <p:cNvSpPr txBox="1"/>
          <p:nvPr/>
        </p:nvSpPr>
        <p:spPr>
          <a:xfrm>
            <a:off x="4719809" y="1234722"/>
            <a:ext cx="88135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IoT HUB </a:t>
            </a:r>
            <a:endParaRPr/>
          </a:p>
        </p:txBody>
      </p:sp>
      <p:sp>
        <p:nvSpPr>
          <p:cNvPr id="350" name="Google Shape;350;p5"/>
          <p:cNvSpPr txBox="1"/>
          <p:nvPr/>
        </p:nvSpPr>
        <p:spPr>
          <a:xfrm>
            <a:off x="3301530" y="2528911"/>
            <a:ext cx="10536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OPC UA- Client</a:t>
            </a:r>
            <a:endParaRPr/>
          </a:p>
        </p:txBody>
      </p:sp>
      <p:sp>
        <p:nvSpPr>
          <p:cNvPr id="351" name="Google Shape;351;p5"/>
          <p:cNvSpPr txBox="1"/>
          <p:nvPr/>
        </p:nvSpPr>
        <p:spPr>
          <a:xfrm>
            <a:off x="2505911" y="5013866"/>
            <a:ext cx="152561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Point Cloud/Image/Video </a:t>
            </a:r>
            <a:endParaRPr/>
          </a:p>
        </p:txBody>
      </p:sp>
      <p:pic>
        <p:nvPicPr>
          <p:cNvPr id="352" name="Google Shape;352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89427" y="1204319"/>
            <a:ext cx="209550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6"/>
          <p:cNvGrpSpPr/>
          <p:nvPr/>
        </p:nvGrpSpPr>
        <p:grpSpPr>
          <a:xfrm>
            <a:off x="0" y="150659"/>
            <a:ext cx="12192000" cy="6556682"/>
            <a:chOff x="0" y="150659"/>
            <a:chExt cx="12192000" cy="6556682"/>
          </a:xfrm>
        </p:grpSpPr>
        <p:pic>
          <p:nvPicPr>
            <p:cNvPr id="358" name="Google Shape;358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50659"/>
              <a:ext cx="12192000" cy="65566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6"/>
            <p:cNvSpPr/>
            <p:nvPr/>
          </p:nvSpPr>
          <p:spPr>
            <a:xfrm>
              <a:off x="6888088" y="4005064"/>
              <a:ext cx="432048" cy="144016"/>
            </a:xfrm>
            <a:prstGeom prst="rect">
              <a:avLst/>
            </a:prstGeom>
            <a:solidFill>
              <a:srgbClr val="CFCD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7320136" y="6021288"/>
              <a:ext cx="648072" cy="432048"/>
            </a:xfrm>
            <a:prstGeom prst="rect">
              <a:avLst/>
            </a:prstGeom>
            <a:solidFill>
              <a:srgbClr val="B46D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7"/>
          <p:cNvGrpSpPr/>
          <p:nvPr/>
        </p:nvGrpSpPr>
        <p:grpSpPr>
          <a:xfrm>
            <a:off x="0" y="173303"/>
            <a:ext cx="12192000" cy="6511394"/>
            <a:chOff x="0" y="173303"/>
            <a:chExt cx="12192000" cy="6511394"/>
          </a:xfrm>
        </p:grpSpPr>
        <p:pic>
          <p:nvPicPr>
            <p:cNvPr id="366" name="Google Shape;366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73303"/>
              <a:ext cx="12192000" cy="6511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7"/>
            <p:cNvSpPr/>
            <p:nvPr/>
          </p:nvSpPr>
          <p:spPr>
            <a:xfrm>
              <a:off x="2855640" y="1340768"/>
              <a:ext cx="216024" cy="144016"/>
            </a:xfrm>
            <a:prstGeom prst="rect">
              <a:avLst/>
            </a:prstGeom>
            <a:solidFill>
              <a:srgbClr val="A9A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3143672" y="2204864"/>
              <a:ext cx="288032" cy="144016"/>
            </a:xfrm>
            <a:prstGeom prst="rect">
              <a:avLst/>
            </a:prstGeom>
            <a:solidFill>
              <a:srgbClr val="B7611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Capgemini 2021">
      <a:dk1>
        <a:srgbClr val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apgemini2021">
  <a:themeElements>
    <a:clrScheme name="Capgemini 2021">
      <a:dk1>
        <a:srgbClr val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2021-06-29T08:37:48Z</dcterms:created>
  <dc:creator>Capgemini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0x010100C37F449447CA6B4FB040D6A763DC999F</vt:lpwstr>
  </property>
</Properties>
</file>